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handoutMasterIdLst>
    <p:handoutMasterId r:id="rId29"/>
  </p:handoutMasterIdLst>
  <p:sldIdLst>
    <p:sldId id="256" r:id="rId2"/>
    <p:sldId id="257" r:id="rId3"/>
    <p:sldId id="282" r:id="rId4"/>
    <p:sldId id="280"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83" r:id="rId20"/>
    <p:sldId id="272" r:id="rId21"/>
    <p:sldId id="273" r:id="rId22"/>
    <p:sldId id="274" r:id="rId23"/>
    <p:sldId id="284" r:id="rId24"/>
    <p:sldId id="281" r:id="rId25"/>
    <p:sldId id="276" r:id="rId26"/>
    <p:sldId id="277" r:id="rId27"/>
    <p:sldId id="279" r:id="rId28"/>
  </p:sldIdLst>
  <p:sldSz cx="9144000" cy="6858000" type="screen4x3"/>
  <p:notesSz cx="9144000" cy="1463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2851229-7B65-441A-BD7A-4B1B78EBD2A1}">
          <p14:sldIdLst>
            <p14:sldId id="256"/>
            <p14:sldId id="257"/>
            <p14:sldId id="282"/>
            <p14:sldId id="280"/>
            <p14:sldId id="258"/>
            <p14:sldId id="259"/>
            <p14:sldId id="260"/>
            <p14:sldId id="261"/>
            <p14:sldId id="262"/>
            <p14:sldId id="263"/>
            <p14:sldId id="264"/>
            <p14:sldId id="265"/>
            <p14:sldId id="266"/>
            <p14:sldId id="267"/>
            <p14:sldId id="268"/>
            <p14:sldId id="269"/>
            <p14:sldId id="270"/>
            <p14:sldId id="271"/>
            <p14:sldId id="283"/>
            <p14:sldId id="272"/>
            <p14:sldId id="273"/>
            <p14:sldId id="274"/>
            <p14:sldId id="284"/>
            <p14:sldId id="281"/>
            <p14:sldId id="276"/>
            <p14:sldId id="277"/>
            <p14:sldId id="27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26A5C"/>
    <a:srgbClr val="0F51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227" autoAdjust="0"/>
    <p:restoredTop sz="94660"/>
  </p:normalViewPr>
  <p:slideViewPr>
    <p:cSldViewPr>
      <p:cViewPr varScale="1">
        <p:scale>
          <a:sx n="65" d="100"/>
          <a:sy n="65" d="100"/>
        </p:scale>
        <p:origin x="1180" y="4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962400" cy="731772"/>
          </a:xfrm>
          <a:prstGeom prst="rect">
            <a:avLst/>
          </a:prstGeom>
        </p:spPr>
        <p:txBody>
          <a:bodyPr vert="horz" lIns="135075" tIns="67538" rIns="135075" bIns="67538" rtlCol="0"/>
          <a:lstStyle>
            <a:lvl1pPr algn="l">
              <a:defRPr sz="1800"/>
            </a:lvl1pPr>
          </a:lstStyle>
          <a:p>
            <a:endParaRPr lang="en-US"/>
          </a:p>
        </p:txBody>
      </p:sp>
      <p:sp>
        <p:nvSpPr>
          <p:cNvPr id="3" name="Date Placeholder 2"/>
          <p:cNvSpPr>
            <a:spLocks noGrp="1"/>
          </p:cNvSpPr>
          <p:nvPr>
            <p:ph type="dt" sz="quarter" idx="1"/>
          </p:nvPr>
        </p:nvSpPr>
        <p:spPr>
          <a:xfrm>
            <a:off x="5179485" y="1"/>
            <a:ext cx="3962400" cy="731772"/>
          </a:xfrm>
          <a:prstGeom prst="rect">
            <a:avLst/>
          </a:prstGeom>
        </p:spPr>
        <p:txBody>
          <a:bodyPr vert="horz" lIns="135075" tIns="67538" rIns="135075" bIns="67538" rtlCol="0"/>
          <a:lstStyle>
            <a:lvl1pPr algn="r">
              <a:defRPr sz="1800"/>
            </a:lvl1pPr>
          </a:lstStyle>
          <a:p>
            <a:fld id="{39F2FFCB-2696-41DC-9818-7ABE98E0A573}" type="datetimeFigureOut">
              <a:rPr lang="en-US" smtClean="0"/>
              <a:t>8/19/2023</a:t>
            </a:fld>
            <a:endParaRPr lang="en-US"/>
          </a:p>
        </p:txBody>
      </p:sp>
      <p:sp>
        <p:nvSpPr>
          <p:cNvPr id="4" name="Footer Placeholder 3"/>
          <p:cNvSpPr>
            <a:spLocks noGrp="1"/>
          </p:cNvSpPr>
          <p:nvPr>
            <p:ph type="ftr" sz="quarter" idx="2"/>
          </p:nvPr>
        </p:nvSpPr>
        <p:spPr>
          <a:xfrm>
            <a:off x="0" y="13896116"/>
            <a:ext cx="3962400" cy="731772"/>
          </a:xfrm>
          <a:prstGeom prst="rect">
            <a:avLst/>
          </a:prstGeom>
        </p:spPr>
        <p:txBody>
          <a:bodyPr vert="horz" lIns="135075" tIns="67538" rIns="135075" bIns="67538" rtlCol="0" anchor="b"/>
          <a:lstStyle>
            <a:lvl1pPr algn="l">
              <a:defRPr sz="1800"/>
            </a:lvl1pPr>
          </a:lstStyle>
          <a:p>
            <a:endParaRPr lang="en-US"/>
          </a:p>
        </p:txBody>
      </p:sp>
      <p:sp>
        <p:nvSpPr>
          <p:cNvPr id="5" name="Slide Number Placeholder 4"/>
          <p:cNvSpPr>
            <a:spLocks noGrp="1"/>
          </p:cNvSpPr>
          <p:nvPr>
            <p:ph type="sldNum" sz="quarter" idx="3"/>
          </p:nvPr>
        </p:nvSpPr>
        <p:spPr>
          <a:xfrm>
            <a:off x="5179485" y="13896116"/>
            <a:ext cx="3962400" cy="731772"/>
          </a:xfrm>
          <a:prstGeom prst="rect">
            <a:avLst/>
          </a:prstGeom>
        </p:spPr>
        <p:txBody>
          <a:bodyPr vert="horz" lIns="135075" tIns="67538" rIns="135075" bIns="67538" rtlCol="0" anchor="b"/>
          <a:lstStyle>
            <a:lvl1pPr algn="r">
              <a:defRPr sz="1800"/>
            </a:lvl1pPr>
          </a:lstStyle>
          <a:p>
            <a:fld id="{5EC531E9-496A-4492-BB89-734D1C66102A}" type="slidenum">
              <a:rPr lang="en-US" smtClean="0"/>
              <a:t>‹#›</a:t>
            </a:fld>
            <a:endParaRPr lang="en-US"/>
          </a:p>
        </p:txBody>
      </p:sp>
    </p:spTree>
    <p:extLst>
      <p:ext uri="{BB962C8B-B14F-4D97-AF65-F5344CB8AC3E}">
        <p14:creationId xmlns:p14="http://schemas.microsoft.com/office/powerpoint/2010/main" val="424703624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7FFECED-97D2-4BB2-9801-A4CA60CFD909}" type="datetimeFigureOut">
              <a:rPr lang="en-US" smtClean="0"/>
              <a:t>8/19/2023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FC2C80-0B45-41BA-8B36-4DC8DF7EC4D9}" type="slidenum">
              <a:rPr lang="en-US" smtClean="0"/>
              <a:t>‹#›</a:t>
            </a:fld>
            <a:endParaRPr lang="en-US"/>
          </a:p>
        </p:txBody>
      </p:sp>
    </p:spTree>
    <p:extLst>
      <p:ext uri="{BB962C8B-B14F-4D97-AF65-F5344CB8AC3E}">
        <p14:creationId xmlns:p14="http://schemas.microsoft.com/office/powerpoint/2010/main" val="1129462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7FFECED-97D2-4BB2-9801-A4CA60CFD909}" type="datetimeFigureOut">
              <a:rPr lang="en-US" smtClean="0"/>
              <a:t>8/19/2023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FC2C80-0B45-41BA-8B36-4DC8DF7EC4D9}" type="slidenum">
              <a:rPr lang="en-US" smtClean="0"/>
              <a:t>‹#›</a:t>
            </a:fld>
            <a:endParaRPr lang="en-US"/>
          </a:p>
        </p:txBody>
      </p:sp>
    </p:spTree>
    <p:extLst>
      <p:ext uri="{BB962C8B-B14F-4D97-AF65-F5344CB8AC3E}">
        <p14:creationId xmlns:p14="http://schemas.microsoft.com/office/powerpoint/2010/main" val="3757135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7FFECED-97D2-4BB2-9801-A4CA60CFD909}" type="datetimeFigureOut">
              <a:rPr lang="en-US" smtClean="0"/>
              <a:t>8/19/2023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FC2C80-0B45-41BA-8B36-4DC8DF7EC4D9}" type="slidenum">
              <a:rPr lang="en-US" smtClean="0"/>
              <a:t>‹#›</a:t>
            </a:fld>
            <a:endParaRPr lang="en-US"/>
          </a:p>
        </p:txBody>
      </p:sp>
    </p:spTree>
    <p:extLst>
      <p:ext uri="{BB962C8B-B14F-4D97-AF65-F5344CB8AC3E}">
        <p14:creationId xmlns:p14="http://schemas.microsoft.com/office/powerpoint/2010/main" val="2944622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7FFECED-97D2-4BB2-9801-A4CA60CFD909}" type="datetimeFigureOut">
              <a:rPr lang="en-US" smtClean="0"/>
              <a:t>8/19/2023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FC2C80-0B45-41BA-8B36-4DC8DF7EC4D9}" type="slidenum">
              <a:rPr lang="en-US" smtClean="0"/>
              <a:t>‹#›</a:t>
            </a:fld>
            <a:endParaRPr lang="en-US"/>
          </a:p>
        </p:txBody>
      </p:sp>
    </p:spTree>
    <p:extLst>
      <p:ext uri="{BB962C8B-B14F-4D97-AF65-F5344CB8AC3E}">
        <p14:creationId xmlns:p14="http://schemas.microsoft.com/office/powerpoint/2010/main" val="39188508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7FFECED-97D2-4BB2-9801-A4CA60CFD909}" type="datetimeFigureOut">
              <a:rPr lang="en-US" smtClean="0"/>
              <a:t>8/19/2023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FC2C80-0B45-41BA-8B36-4DC8DF7EC4D9}" type="slidenum">
              <a:rPr lang="en-US" smtClean="0"/>
              <a:t>‹#›</a:t>
            </a:fld>
            <a:endParaRPr lang="en-US"/>
          </a:p>
        </p:txBody>
      </p:sp>
    </p:spTree>
    <p:extLst>
      <p:ext uri="{BB962C8B-B14F-4D97-AF65-F5344CB8AC3E}">
        <p14:creationId xmlns:p14="http://schemas.microsoft.com/office/powerpoint/2010/main" val="4285447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7FFECED-97D2-4BB2-9801-A4CA60CFD909}" type="datetimeFigureOut">
              <a:rPr lang="en-US" smtClean="0"/>
              <a:t>8/19/2023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FC2C80-0B45-41BA-8B36-4DC8DF7EC4D9}" type="slidenum">
              <a:rPr lang="en-US" smtClean="0"/>
              <a:t>‹#›</a:t>
            </a:fld>
            <a:endParaRPr lang="en-US"/>
          </a:p>
        </p:txBody>
      </p:sp>
    </p:spTree>
    <p:extLst>
      <p:ext uri="{BB962C8B-B14F-4D97-AF65-F5344CB8AC3E}">
        <p14:creationId xmlns:p14="http://schemas.microsoft.com/office/powerpoint/2010/main" val="21319209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7FFECED-97D2-4BB2-9801-A4CA60CFD909}" type="datetimeFigureOut">
              <a:rPr lang="en-US" smtClean="0"/>
              <a:t>8/19/2023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FC2C80-0B45-41BA-8B36-4DC8DF7EC4D9}" type="slidenum">
              <a:rPr lang="en-US" smtClean="0"/>
              <a:t>‹#›</a:t>
            </a:fld>
            <a:endParaRPr lang="en-US"/>
          </a:p>
        </p:txBody>
      </p:sp>
    </p:spTree>
    <p:extLst>
      <p:ext uri="{BB962C8B-B14F-4D97-AF65-F5344CB8AC3E}">
        <p14:creationId xmlns:p14="http://schemas.microsoft.com/office/powerpoint/2010/main" val="1998011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7FFECED-97D2-4BB2-9801-A4CA60CFD909}" type="datetimeFigureOut">
              <a:rPr lang="en-US" smtClean="0"/>
              <a:t>8/19/2023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FC2C80-0B45-41BA-8B36-4DC8DF7EC4D9}" type="slidenum">
              <a:rPr lang="en-US" smtClean="0"/>
              <a:t>‹#›</a:t>
            </a:fld>
            <a:endParaRPr lang="en-US"/>
          </a:p>
        </p:txBody>
      </p:sp>
    </p:spTree>
    <p:extLst>
      <p:ext uri="{BB962C8B-B14F-4D97-AF65-F5344CB8AC3E}">
        <p14:creationId xmlns:p14="http://schemas.microsoft.com/office/powerpoint/2010/main" val="2448899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FFECED-97D2-4BB2-9801-A4CA60CFD909}" type="datetimeFigureOut">
              <a:rPr lang="en-US" smtClean="0"/>
              <a:t>8/19/2023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FC2C80-0B45-41BA-8B36-4DC8DF7EC4D9}" type="slidenum">
              <a:rPr lang="en-US" smtClean="0"/>
              <a:t>‹#›</a:t>
            </a:fld>
            <a:endParaRPr lang="en-US"/>
          </a:p>
        </p:txBody>
      </p:sp>
    </p:spTree>
    <p:extLst>
      <p:ext uri="{BB962C8B-B14F-4D97-AF65-F5344CB8AC3E}">
        <p14:creationId xmlns:p14="http://schemas.microsoft.com/office/powerpoint/2010/main" val="2738150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7FFECED-97D2-4BB2-9801-A4CA60CFD909}" type="datetimeFigureOut">
              <a:rPr lang="en-US" smtClean="0"/>
              <a:t>8/19/2023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FC2C80-0B45-41BA-8B36-4DC8DF7EC4D9}" type="slidenum">
              <a:rPr lang="en-US" smtClean="0"/>
              <a:t>‹#›</a:t>
            </a:fld>
            <a:endParaRPr lang="en-US"/>
          </a:p>
        </p:txBody>
      </p:sp>
    </p:spTree>
    <p:extLst>
      <p:ext uri="{BB962C8B-B14F-4D97-AF65-F5344CB8AC3E}">
        <p14:creationId xmlns:p14="http://schemas.microsoft.com/office/powerpoint/2010/main" val="34063376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7FFECED-97D2-4BB2-9801-A4CA60CFD909}" type="datetimeFigureOut">
              <a:rPr lang="en-US" smtClean="0"/>
              <a:t>8/19/2023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FC2C80-0B45-41BA-8B36-4DC8DF7EC4D9}" type="slidenum">
              <a:rPr lang="en-US" smtClean="0"/>
              <a:t>‹#›</a:t>
            </a:fld>
            <a:endParaRPr lang="en-US"/>
          </a:p>
        </p:txBody>
      </p:sp>
    </p:spTree>
    <p:extLst>
      <p:ext uri="{BB962C8B-B14F-4D97-AF65-F5344CB8AC3E}">
        <p14:creationId xmlns:p14="http://schemas.microsoft.com/office/powerpoint/2010/main" val="1855774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FFECED-97D2-4BB2-9801-A4CA60CFD909}" type="datetimeFigureOut">
              <a:rPr lang="en-US" smtClean="0"/>
              <a:t>8/19/2023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FC2C80-0B45-41BA-8B36-4DC8DF7EC4D9}" type="slidenum">
              <a:rPr lang="en-US" smtClean="0"/>
              <a:t>‹#›</a:t>
            </a:fld>
            <a:endParaRPr lang="en-US"/>
          </a:p>
        </p:txBody>
      </p:sp>
      <p:sp>
        <p:nvSpPr>
          <p:cNvPr id="7" name="Rectangle 6"/>
          <p:cNvSpPr/>
          <p:nvPr userDrawn="1"/>
        </p:nvSpPr>
        <p:spPr>
          <a:xfrm>
            <a:off x="0" y="6248400"/>
            <a:ext cx="9144000" cy="609600"/>
          </a:xfrm>
          <a:prstGeom prst="rect">
            <a:avLst/>
          </a:prstGeom>
          <a:solidFill>
            <a:srgbClr val="0F511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Image result for Hamilton rod and gun club, sturbridge"/>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228601" y="5673496"/>
            <a:ext cx="1219199" cy="1053181"/>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userDrawn="1"/>
        </p:nvSpPr>
        <p:spPr>
          <a:xfrm>
            <a:off x="1600200" y="6357345"/>
            <a:ext cx="5181600" cy="369332"/>
          </a:xfrm>
          <a:prstGeom prst="rect">
            <a:avLst/>
          </a:prstGeom>
          <a:noFill/>
        </p:spPr>
        <p:txBody>
          <a:bodyPr wrap="square" rtlCol="0">
            <a:spAutoFit/>
          </a:bodyPr>
          <a:lstStyle/>
          <a:p>
            <a:r>
              <a:rPr lang="en-US" b="1" dirty="0">
                <a:solidFill>
                  <a:srgbClr val="FFFF00"/>
                </a:solidFill>
                <a:latin typeface="+mj-lt"/>
              </a:rPr>
              <a:t>Hamilton Rod  &amp; Gun Club</a:t>
            </a:r>
          </a:p>
        </p:txBody>
      </p:sp>
    </p:spTree>
    <p:extLst>
      <p:ext uri="{BB962C8B-B14F-4D97-AF65-F5344CB8AC3E}">
        <p14:creationId xmlns:p14="http://schemas.microsoft.com/office/powerpoint/2010/main" val="38233451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3200" b="1" kern="1200">
          <a:solidFill>
            <a:srgbClr val="0F5112"/>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hamiltonrg.org/"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248399"/>
          </a:xfrm>
        </p:spPr>
        <p:txBody>
          <a:bodyPr>
            <a:normAutofit/>
          </a:bodyPr>
          <a:lstStyle/>
          <a:p>
            <a:pPr algn="ctr"/>
            <a:r>
              <a:rPr lang="en-US" sz="3600" dirty="0"/>
              <a:t>Hamilton Rod and Gun Club</a:t>
            </a:r>
            <a:br>
              <a:rPr lang="en-US" sz="3600" dirty="0"/>
            </a:br>
            <a:r>
              <a:rPr lang="en-US" sz="3600" dirty="0"/>
              <a:t>New Membership </a:t>
            </a:r>
            <a:r>
              <a:rPr lang="en-US" sz="3600" dirty="0" smtClean="0"/>
              <a:t>Information</a:t>
            </a:r>
            <a:endParaRPr lang="en-US" sz="3600" dirty="0"/>
          </a:p>
        </p:txBody>
      </p:sp>
    </p:spTree>
    <p:extLst>
      <p:ext uri="{BB962C8B-B14F-4D97-AF65-F5344CB8AC3E}">
        <p14:creationId xmlns:p14="http://schemas.microsoft.com/office/powerpoint/2010/main" val="23439078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43F99-F9AB-4F73-9550-1001FC54EEFB}"/>
              </a:ext>
            </a:extLst>
          </p:cNvPr>
          <p:cNvSpPr>
            <a:spLocks noGrp="1"/>
          </p:cNvSpPr>
          <p:nvPr>
            <p:ph type="title"/>
          </p:nvPr>
        </p:nvSpPr>
        <p:spPr/>
        <p:txBody>
          <a:bodyPr/>
          <a:lstStyle/>
          <a:p>
            <a:r>
              <a:rPr lang="en-US" dirty="0"/>
              <a:t>Camping </a:t>
            </a:r>
            <a:r>
              <a:rPr lang="en-US" sz="2000" b="0" dirty="0"/>
              <a:t>(Page 10)</a:t>
            </a:r>
          </a:p>
        </p:txBody>
      </p:sp>
      <p:sp>
        <p:nvSpPr>
          <p:cNvPr id="3" name="Content Placeholder 2">
            <a:extLst>
              <a:ext uri="{FF2B5EF4-FFF2-40B4-BE49-F238E27FC236}">
                <a16:creationId xmlns:a16="http://schemas.microsoft.com/office/drawing/2014/main" id="{F810BDBA-A875-4A2D-9305-60B2EB4C2485}"/>
              </a:ext>
            </a:extLst>
          </p:cNvPr>
          <p:cNvSpPr>
            <a:spLocks noGrp="1"/>
          </p:cNvSpPr>
          <p:nvPr>
            <p:ph idx="1"/>
          </p:nvPr>
        </p:nvSpPr>
        <p:spPr/>
        <p:txBody>
          <a:bodyPr/>
          <a:lstStyle/>
          <a:p>
            <a:pPr lvl="0"/>
            <a:r>
              <a:rPr lang="en-US" dirty="0"/>
              <a:t>Overlooks 3</a:t>
            </a:r>
            <a:r>
              <a:rPr lang="en-US" baseline="30000" dirty="0"/>
              <a:t>rd</a:t>
            </a:r>
            <a:r>
              <a:rPr lang="en-US" dirty="0"/>
              <a:t> Pond</a:t>
            </a:r>
          </a:p>
          <a:p>
            <a:pPr lvl="0"/>
            <a:r>
              <a:rPr lang="en-US" dirty="0"/>
              <a:t>Season runs May 1</a:t>
            </a:r>
            <a:r>
              <a:rPr lang="en-US" baseline="30000" dirty="0"/>
              <a:t>st</a:t>
            </a:r>
            <a:r>
              <a:rPr lang="en-US" dirty="0"/>
              <a:t> to last weekend in September</a:t>
            </a:r>
          </a:p>
          <a:p>
            <a:pPr lvl="0"/>
            <a:r>
              <a:rPr lang="en-US" dirty="0" smtClean="0"/>
              <a:t>2022 </a:t>
            </a:r>
            <a:r>
              <a:rPr lang="en-US" dirty="0"/>
              <a:t>Rates: </a:t>
            </a:r>
          </a:p>
          <a:p>
            <a:pPr lvl="1"/>
            <a:r>
              <a:rPr lang="en-US" dirty="0"/>
              <a:t>Seasonal </a:t>
            </a:r>
            <a:r>
              <a:rPr lang="en-US" baseline="30000" dirty="0"/>
              <a:t>$</a:t>
            </a:r>
            <a:r>
              <a:rPr lang="en-US" dirty="0"/>
              <a:t>250.</a:t>
            </a:r>
            <a:r>
              <a:rPr lang="en-US" baseline="30000" dirty="0"/>
              <a:t>00</a:t>
            </a:r>
            <a:r>
              <a:rPr lang="en-US" dirty="0"/>
              <a:t> (includes </a:t>
            </a:r>
            <a:r>
              <a:rPr lang="en-US" baseline="30000" dirty="0"/>
              <a:t>$ </a:t>
            </a:r>
            <a:r>
              <a:rPr lang="en-US" dirty="0"/>
              <a:t>100.</a:t>
            </a:r>
            <a:r>
              <a:rPr lang="en-US" baseline="30000" dirty="0"/>
              <a:t>00</a:t>
            </a:r>
            <a:r>
              <a:rPr lang="en-US" dirty="0"/>
              <a:t> refundable cleanup deposit)</a:t>
            </a:r>
          </a:p>
          <a:p>
            <a:pPr lvl="1"/>
            <a:r>
              <a:rPr lang="en-US" dirty="0"/>
              <a:t> Weekly </a:t>
            </a:r>
            <a:r>
              <a:rPr lang="en-US" baseline="30000" dirty="0"/>
              <a:t>$ </a:t>
            </a:r>
            <a:r>
              <a:rPr lang="en-US" dirty="0"/>
              <a:t>50.</a:t>
            </a:r>
            <a:r>
              <a:rPr lang="en-US" baseline="30000" dirty="0"/>
              <a:t>00</a:t>
            </a:r>
            <a:endParaRPr lang="en-US" dirty="0"/>
          </a:p>
          <a:p>
            <a:pPr lvl="1"/>
            <a:r>
              <a:rPr lang="en-US" dirty="0"/>
              <a:t>3-Day </a:t>
            </a:r>
            <a:r>
              <a:rPr lang="en-US" baseline="30000" dirty="0"/>
              <a:t>$ </a:t>
            </a:r>
            <a:r>
              <a:rPr lang="en-US" dirty="0"/>
              <a:t>25.</a:t>
            </a:r>
            <a:r>
              <a:rPr lang="en-US" baseline="30000" dirty="0"/>
              <a:t>00</a:t>
            </a:r>
            <a:endParaRPr lang="en-US" dirty="0"/>
          </a:p>
          <a:p>
            <a:pPr lvl="0"/>
            <a:r>
              <a:rPr lang="en-US" dirty="0"/>
              <a:t>All RV’s must be registered</a:t>
            </a:r>
          </a:p>
          <a:p>
            <a:pPr lvl="0"/>
            <a:r>
              <a:rPr lang="en-US" dirty="0"/>
              <a:t>Dogs are allowed and must have be current on shots and be registered</a:t>
            </a:r>
          </a:p>
        </p:txBody>
      </p:sp>
    </p:spTree>
    <p:extLst>
      <p:ext uri="{BB962C8B-B14F-4D97-AF65-F5344CB8AC3E}">
        <p14:creationId xmlns:p14="http://schemas.microsoft.com/office/powerpoint/2010/main" val="42458526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C9198-9203-4914-A32A-52282BB3D430}"/>
              </a:ext>
            </a:extLst>
          </p:cNvPr>
          <p:cNvSpPr>
            <a:spLocks noGrp="1"/>
          </p:cNvSpPr>
          <p:nvPr>
            <p:ph type="title"/>
          </p:nvPr>
        </p:nvSpPr>
        <p:spPr/>
        <p:txBody>
          <a:bodyPr/>
          <a:lstStyle/>
          <a:p>
            <a:r>
              <a:rPr lang="en-US" dirty="0"/>
              <a:t>Fishing </a:t>
            </a:r>
            <a:r>
              <a:rPr lang="en-US" sz="2000" b="0" dirty="0"/>
              <a:t>(Page 11)</a:t>
            </a:r>
          </a:p>
        </p:txBody>
      </p:sp>
      <p:sp>
        <p:nvSpPr>
          <p:cNvPr id="3" name="Content Placeholder 2">
            <a:extLst>
              <a:ext uri="{FF2B5EF4-FFF2-40B4-BE49-F238E27FC236}">
                <a16:creationId xmlns:a16="http://schemas.microsoft.com/office/drawing/2014/main" id="{1472D4B6-1A8C-4FA4-8452-E7CF240DD235}"/>
              </a:ext>
            </a:extLst>
          </p:cNvPr>
          <p:cNvSpPr>
            <a:spLocks noGrp="1"/>
          </p:cNvSpPr>
          <p:nvPr>
            <p:ph idx="1"/>
          </p:nvPr>
        </p:nvSpPr>
        <p:spPr>
          <a:xfrm>
            <a:off x="457200" y="1295400"/>
            <a:ext cx="8229600" cy="4525963"/>
          </a:xfrm>
        </p:spPr>
        <p:txBody>
          <a:bodyPr>
            <a:normAutofit lnSpcReduction="10000"/>
          </a:bodyPr>
          <a:lstStyle/>
          <a:p>
            <a:pPr lvl="0"/>
            <a:r>
              <a:rPr lang="en-US" dirty="0"/>
              <a:t>3 very accessible ponds of various sizes</a:t>
            </a:r>
          </a:p>
          <a:p>
            <a:pPr lvl="0"/>
            <a:r>
              <a:rPr lang="en-US" dirty="0"/>
              <a:t>First pond:</a:t>
            </a:r>
          </a:p>
          <a:p>
            <a:pPr lvl="1"/>
            <a:r>
              <a:rPr lang="en-US" dirty="0" smtClean="0"/>
              <a:t>Barbless </a:t>
            </a:r>
            <a:r>
              <a:rPr lang="en-US" dirty="0"/>
              <a:t>hooks only</a:t>
            </a:r>
          </a:p>
          <a:p>
            <a:pPr lvl="1"/>
            <a:r>
              <a:rPr lang="en-US" dirty="0" smtClean="0"/>
              <a:t>Catch </a:t>
            </a:r>
            <a:r>
              <a:rPr lang="en-US" dirty="0"/>
              <a:t>and </a:t>
            </a:r>
            <a:r>
              <a:rPr lang="en-US" dirty="0" smtClean="0"/>
              <a:t>release ice out to Father’s Day</a:t>
            </a:r>
            <a:endParaRPr lang="en-US" dirty="0"/>
          </a:p>
          <a:p>
            <a:pPr lvl="1"/>
            <a:r>
              <a:rPr lang="en-US" dirty="0" smtClean="0"/>
              <a:t>Ice Out to Mother’s Day – fly fishing only</a:t>
            </a:r>
          </a:p>
          <a:p>
            <a:pPr lvl="1"/>
            <a:r>
              <a:rPr lang="en-US" dirty="0" smtClean="0"/>
              <a:t>Mother’s Day to Father’s Day – spin fishing only</a:t>
            </a:r>
            <a:endParaRPr lang="en-US" dirty="0"/>
          </a:p>
          <a:p>
            <a:pPr lvl="1"/>
            <a:r>
              <a:rPr lang="en-US" dirty="0" smtClean="0"/>
              <a:t>After </a:t>
            </a:r>
            <a:r>
              <a:rPr lang="en-US" dirty="0"/>
              <a:t>Father’s </a:t>
            </a:r>
            <a:r>
              <a:rPr lang="en-US" dirty="0" smtClean="0"/>
              <a:t>Day – any type of fishing, can keep two (2) trout per week</a:t>
            </a:r>
            <a:endParaRPr lang="en-US" dirty="0"/>
          </a:p>
          <a:p>
            <a:r>
              <a:rPr lang="en-US" dirty="0"/>
              <a:t>Available for ice fishing at the conclusion of the ice race </a:t>
            </a:r>
            <a:r>
              <a:rPr lang="en-US" dirty="0" smtClean="0"/>
              <a:t>season</a:t>
            </a:r>
          </a:p>
          <a:p>
            <a:r>
              <a:rPr lang="en-US" dirty="0" smtClean="0"/>
              <a:t>Fish shack has propane generator available for use</a:t>
            </a:r>
            <a:endParaRPr lang="en-US" dirty="0"/>
          </a:p>
        </p:txBody>
      </p:sp>
    </p:spTree>
    <p:extLst>
      <p:ext uri="{BB962C8B-B14F-4D97-AF65-F5344CB8AC3E}">
        <p14:creationId xmlns:p14="http://schemas.microsoft.com/office/powerpoint/2010/main" val="35693923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DBE85-AEC4-4BC8-865C-A6FE13839B6B}"/>
              </a:ext>
            </a:extLst>
          </p:cNvPr>
          <p:cNvSpPr>
            <a:spLocks noGrp="1"/>
          </p:cNvSpPr>
          <p:nvPr>
            <p:ph type="title"/>
          </p:nvPr>
        </p:nvSpPr>
        <p:spPr/>
        <p:txBody>
          <a:bodyPr/>
          <a:lstStyle/>
          <a:p>
            <a:r>
              <a:rPr lang="en-US" dirty="0"/>
              <a:t>Maintenance/Grounds </a:t>
            </a:r>
            <a:r>
              <a:rPr lang="en-US" sz="2000" b="0" dirty="0"/>
              <a:t>(Page 12)</a:t>
            </a:r>
          </a:p>
        </p:txBody>
      </p:sp>
      <p:sp>
        <p:nvSpPr>
          <p:cNvPr id="3" name="Content Placeholder 2">
            <a:extLst>
              <a:ext uri="{FF2B5EF4-FFF2-40B4-BE49-F238E27FC236}">
                <a16:creationId xmlns:a16="http://schemas.microsoft.com/office/drawing/2014/main" id="{B021FDD5-9E5C-4C5D-86D0-B6AA17BB0371}"/>
              </a:ext>
            </a:extLst>
          </p:cNvPr>
          <p:cNvSpPr>
            <a:spLocks noGrp="1"/>
          </p:cNvSpPr>
          <p:nvPr>
            <p:ph idx="1"/>
          </p:nvPr>
        </p:nvSpPr>
        <p:spPr/>
        <p:txBody>
          <a:bodyPr/>
          <a:lstStyle/>
          <a:p>
            <a:pPr lvl="0"/>
            <a:r>
              <a:rPr lang="en-US" dirty="0"/>
              <a:t>Hold regular work parties the 2</a:t>
            </a:r>
            <a:r>
              <a:rPr lang="en-US" baseline="30000" dirty="0"/>
              <a:t>nd</a:t>
            </a:r>
            <a:r>
              <a:rPr lang="en-US" dirty="0"/>
              <a:t> and 4</a:t>
            </a:r>
            <a:r>
              <a:rPr lang="en-US" baseline="30000" dirty="0"/>
              <a:t>th</a:t>
            </a:r>
            <a:r>
              <a:rPr lang="en-US" dirty="0"/>
              <a:t> Saturdays of each month (excluding January and February)</a:t>
            </a:r>
          </a:p>
          <a:p>
            <a:pPr lvl="1"/>
            <a:r>
              <a:rPr lang="en-US" dirty="0"/>
              <a:t>Coffee/donuts at 8:30 a.m.; Work starts at 9:00 a.m. and ends about noon.  Lunch of some kind is severed</a:t>
            </a:r>
          </a:p>
          <a:p>
            <a:endParaRPr lang="en-US" dirty="0"/>
          </a:p>
        </p:txBody>
      </p:sp>
    </p:spTree>
    <p:extLst>
      <p:ext uri="{BB962C8B-B14F-4D97-AF65-F5344CB8AC3E}">
        <p14:creationId xmlns:p14="http://schemas.microsoft.com/office/powerpoint/2010/main" val="8467138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D93E9-1404-4A0D-961F-3A0119EF7C74}"/>
              </a:ext>
            </a:extLst>
          </p:cNvPr>
          <p:cNvSpPr>
            <a:spLocks noGrp="1"/>
          </p:cNvSpPr>
          <p:nvPr>
            <p:ph type="title"/>
          </p:nvPr>
        </p:nvSpPr>
        <p:spPr/>
        <p:txBody>
          <a:bodyPr/>
          <a:lstStyle/>
          <a:p>
            <a:r>
              <a:rPr lang="en-US" dirty="0"/>
              <a:t>Membership </a:t>
            </a:r>
            <a:r>
              <a:rPr lang="en-US" sz="2000" b="0" dirty="0"/>
              <a:t>(Page 12)</a:t>
            </a:r>
          </a:p>
        </p:txBody>
      </p:sp>
      <p:sp>
        <p:nvSpPr>
          <p:cNvPr id="3" name="Content Placeholder 2">
            <a:extLst>
              <a:ext uri="{FF2B5EF4-FFF2-40B4-BE49-F238E27FC236}">
                <a16:creationId xmlns:a16="http://schemas.microsoft.com/office/drawing/2014/main" id="{E1A431A4-889D-411B-95EC-9D3958F4DCAC}"/>
              </a:ext>
            </a:extLst>
          </p:cNvPr>
          <p:cNvSpPr>
            <a:spLocks noGrp="1"/>
          </p:cNvSpPr>
          <p:nvPr>
            <p:ph idx="1"/>
          </p:nvPr>
        </p:nvSpPr>
        <p:spPr/>
        <p:txBody>
          <a:bodyPr/>
          <a:lstStyle/>
          <a:p>
            <a:pPr lvl="0"/>
            <a:r>
              <a:rPr lang="en-US" dirty="0"/>
              <a:t>Administers </a:t>
            </a:r>
            <a:r>
              <a:rPr lang="en-US" dirty="0" smtClean="0"/>
              <a:t>the club website/member portal</a:t>
            </a:r>
            <a:endParaRPr lang="en-US" dirty="0"/>
          </a:p>
          <a:p>
            <a:pPr lvl="0"/>
            <a:r>
              <a:rPr lang="en-US" dirty="0"/>
              <a:t>Send </a:t>
            </a:r>
            <a:r>
              <a:rPr lang="en-US" dirty="0" smtClean="0"/>
              <a:t>email </a:t>
            </a:r>
            <a:r>
              <a:rPr lang="en-US" dirty="0"/>
              <a:t>summaries of volunteer hours</a:t>
            </a:r>
          </a:p>
          <a:p>
            <a:r>
              <a:rPr lang="en-US" dirty="0"/>
              <a:t>Answer questions or direct to those who can get you the answers</a:t>
            </a:r>
          </a:p>
        </p:txBody>
      </p:sp>
    </p:spTree>
    <p:extLst>
      <p:ext uri="{BB962C8B-B14F-4D97-AF65-F5344CB8AC3E}">
        <p14:creationId xmlns:p14="http://schemas.microsoft.com/office/powerpoint/2010/main" val="22439039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034D1-EE98-48BF-8333-6057FDB3DB71}"/>
              </a:ext>
            </a:extLst>
          </p:cNvPr>
          <p:cNvSpPr>
            <a:spLocks noGrp="1"/>
          </p:cNvSpPr>
          <p:nvPr>
            <p:ph type="title"/>
          </p:nvPr>
        </p:nvSpPr>
        <p:spPr/>
        <p:txBody>
          <a:bodyPr/>
          <a:lstStyle/>
          <a:p>
            <a:r>
              <a:rPr lang="en-US" dirty="0"/>
              <a:t>Pistol </a:t>
            </a:r>
            <a:r>
              <a:rPr lang="en-US" sz="2000" b="0" dirty="0"/>
              <a:t>(Page 13)</a:t>
            </a:r>
          </a:p>
        </p:txBody>
      </p:sp>
      <p:sp>
        <p:nvSpPr>
          <p:cNvPr id="3" name="Content Placeholder 2">
            <a:extLst>
              <a:ext uri="{FF2B5EF4-FFF2-40B4-BE49-F238E27FC236}">
                <a16:creationId xmlns:a16="http://schemas.microsoft.com/office/drawing/2014/main" id="{71F480E8-97FD-462E-979F-F4FC71AAD06E}"/>
              </a:ext>
            </a:extLst>
          </p:cNvPr>
          <p:cNvSpPr>
            <a:spLocks noGrp="1"/>
          </p:cNvSpPr>
          <p:nvPr>
            <p:ph idx="1"/>
          </p:nvPr>
        </p:nvSpPr>
        <p:spPr/>
        <p:txBody>
          <a:bodyPr/>
          <a:lstStyle/>
          <a:p>
            <a:pPr lvl="0"/>
            <a:r>
              <a:rPr lang="en-US" dirty="0" smtClean="0"/>
              <a:t>Building recently renovated</a:t>
            </a:r>
          </a:p>
          <a:p>
            <a:pPr lvl="0"/>
            <a:r>
              <a:rPr lang="en-US" dirty="0" smtClean="0"/>
              <a:t>New chairman and new ideas, more to come!</a:t>
            </a:r>
            <a:endParaRPr lang="en-US" dirty="0"/>
          </a:p>
        </p:txBody>
      </p:sp>
    </p:spTree>
    <p:extLst>
      <p:ext uri="{BB962C8B-B14F-4D97-AF65-F5344CB8AC3E}">
        <p14:creationId xmlns:p14="http://schemas.microsoft.com/office/powerpoint/2010/main" val="10000082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8D264-C1A4-4460-9150-49F323FB453C}"/>
              </a:ext>
            </a:extLst>
          </p:cNvPr>
          <p:cNvSpPr>
            <a:spLocks noGrp="1"/>
          </p:cNvSpPr>
          <p:nvPr>
            <p:ph type="title"/>
          </p:nvPr>
        </p:nvSpPr>
        <p:spPr/>
        <p:txBody>
          <a:bodyPr/>
          <a:lstStyle/>
          <a:p>
            <a:r>
              <a:rPr lang="en-US" dirty="0"/>
              <a:t>Rentals </a:t>
            </a:r>
            <a:r>
              <a:rPr lang="en-US" sz="2000" b="0" dirty="0"/>
              <a:t>(Page 14)</a:t>
            </a:r>
          </a:p>
        </p:txBody>
      </p:sp>
      <p:sp>
        <p:nvSpPr>
          <p:cNvPr id="3" name="Content Placeholder 2">
            <a:extLst>
              <a:ext uri="{FF2B5EF4-FFF2-40B4-BE49-F238E27FC236}">
                <a16:creationId xmlns:a16="http://schemas.microsoft.com/office/drawing/2014/main" id="{2964EFD5-0CA7-4A41-8C4F-1DA35E08DEB2}"/>
              </a:ext>
            </a:extLst>
          </p:cNvPr>
          <p:cNvSpPr>
            <a:spLocks noGrp="1"/>
          </p:cNvSpPr>
          <p:nvPr>
            <p:ph idx="1"/>
          </p:nvPr>
        </p:nvSpPr>
        <p:spPr/>
        <p:txBody>
          <a:bodyPr/>
          <a:lstStyle/>
          <a:p>
            <a:pPr lvl="0"/>
            <a:r>
              <a:rPr lang="en-US" dirty="0"/>
              <a:t>Clubhouse holds up to 98 and is open year long</a:t>
            </a:r>
          </a:p>
          <a:p>
            <a:pPr lvl="0"/>
            <a:r>
              <a:rPr lang="en-US" dirty="0"/>
              <a:t>Pavilion holds up to 200 and is open </a:t>
            </a:r>
            <a:r>
              <a:rPr lang="en-US" dirty="0" smtClean="0"/>
              <a:t>May </a:t>
            </a:r>
            <a:r>
              <a:rPr lang="en-US" dirty="0"/>
              <a:t>1</a:t>
            </a:r>
            <a:r>
              <a:rPr lang="en-US" baseline="30000" dirty="0"/>
              <a:t>st</a:t>
            </a:r>
            <a:r>
              <a:rPr lang="en-US" dirty="0"/>
              <a:t> to October 1</a:t>
            </a:r>
            <a:r>
              <a:rPr lang="en-US" baseline="30000" dirty="0"/>
              <a:t>st</a:t>
            </a:r>
            <a:endParaRPr lang="en-US" dirty="0"/>
          </a:p>
          <a:p>
            <a:pPr lvl="0"/>
            <a:r>
              <a:rPr lang="en-US" dirty="0"/>
              <a:t>Fees:</a:t>
            </a:r>
          </a:p>
          <a:p>
            <a:pPr lvl="1"/>
            <a:r>
              <a:rPr lang="en-US" dirty="0"/>
              <a:t>Clubhouse </a:t>
            </a:r>
            <a:r>
              <a:rPr lang="en-US" baseline="30000" dirty="0"/>
              <a:t>$</a:t>
            </a:r>
            <a:r>
              <a:rPr lang="en-US" dirty="0"/>
              <a:t>200.</a:t>
            </a:r>
            <a:r>
              <a:rPr lang="en-US" baseline="30000" dirty="0"/>
              <a:t>00</a:t>
            </a:r>
            <a:r>
              <a:rPr lang="en-US" dirty="0"/>
              <a:t>; Pavilion </a:t>
            </a:r>
            <a:r>
              <a:rPr lang="en-US" baseline="30000" dirty="0" smtClean="0"/>
              <a:t>$</a:t>
            </a:r>
            <a:r>
              <a:rPr lang="en-US" dirty="0" smtClean="0"/>
              <a:t>400.</a:t>
            </a:r>
            <a:r>
              <a:rPr lang="en-US" baseline="30000" dirty="0" smtClean="0"/>
              <a:t>00</a:t>
            </a:r>
            <a:r>
              <a:rPr lang="en-US" dirty="0" smtClean="0"/>
              <a:t> </a:t>
            </a:r>
            <a:r>
              <a:rPr lang="en-US" dirty="0"/>
              <a:t>plus tax</a:t>
            </a:r>
          </a:p>
          <a:p>
            <a:pPr lvl="1"/>
            <a:r>
              <a:rPr lang="en-US" dirty="0"/>
              <a:t>Refundable </a:t>
            </a:r>
            <a:r>
              <a:rPr lang="en-US" baseline="30000" dirty="0" smtClean="0"/>
              <a:t>$</a:t>
            </a:r>
            <a:r>
              <a:rPr lang="en-US" dirty="0" smtClean="0"/>
              <a:t>100.</a:t>
            </a:r>
            <a:r>
              <a:rPr lang="en-US" baseline="30000" dirty="0" smtClean="0"/>
              <a:t>00</a:t>
            </a:r>
            <a:r>
              <a:rPr lang="en-US" dirty="0" smtClean="0"/>
              <a:t> </a:t>
            </a:r>
            <a:r>
              <a:rPr lang="en-US" dirty="0"/>
              <a:t>cleaning deposit is required</a:t>
            </a:r>
          </a:p>
          <a:p>
            <a:pPr lvl="1"/>
            <a:r>
              <a:rPr lang="en-US" dirty="0"/>
              <a:t>Fee does not include gratuities to TIPS certified bartender provided by the club (required for all functions)</a:t>
            </a:r>
          </a:p>
          <a:p>
            <a:pPr lvl="1"/>
            <a:r>
              <a:rPr lang="en-US" dirty="0"/>
              <a:t>“Member Rate” is available after complete ten (10) work hours</a:t>
            </a:r>
          </a:p>
          <a:p>
            <a:endParaRPr lang="en-US" dirty="0"/>
          </a:p>
        </p:txBody>
      </p:sp>
    </p:spTree>
    <p:extLst>
      <p:ext uri="{BB962C8B-B14F-4D97-AF65-F5344CB8AC3E}">
        <p14:creationId xmlns:p14="http://schemas.microsoft.com/office/powerpoint/2010/main" val="2278894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95C30E-267E-4209-B6E1-767BBD091624}"/>
              </a:ext>
            </a:extLst>
          </p:cNvPr>
          <p:cNvSpPr>
            <a:spLocks noGrp="1"/>
          </p:cNvSpPr>
          <p:nvPr>
            <p:ph type="title"/>
          </p:nvPr>
        </p:nvSpPr>
        <p:spPr/>
        <p:txBody>
          <a:bodyPr/>
          <a:lstStyle/>
          <a:p>
            <a:r>
              <a:rPr lang="en-US" dirty="0"/>
              <a:t>Rifle </a:t>
            </a:r>
            <a:r>
              <a:rPr lang="en-US" sz="2000" b="0" dirty="0"/>
              <a:t>(Page 15)</a:t>
            </a:r>
          </a:p>
        </p:txBody>
      </p:sp>
      <p:sp>
        <p:nvSpPr>
          <p:cNvPr id="3" name="Content Placeholder 2">
            <a:extLst>
              <a:ext uri="{FF2B5EF4-FFF2-40B4-BE49-F238E27FC236}">
                <a16:creationId xmlns:a16="http://schemas.microsoft.com/office/drawing/2014/main" id="{5B8395C2-8727-4AF4-A609-B6A2755E08B0}"/>
              </a:ext>
            </a:extLst>
          </p:cNvPr>
          <p:cNvSpPr>
            <a:spLocks noGrp="1"/>
          </p:cNvSpPr>
          <p:nvPr>
            <p:ph idx="1"/>
          </p:nvPr>
        </p:nvSpPr>
        <p:spPr>
          <a:xfrm>
            <a:off x="425245" y="1600200"/>
            <a:ext cx="8229600" cy="4525963"/>
          </a:xfrm>
        </p:spPr>
        <p:txBody>
          <a:bodyPr/>
          <a:lstStyle/>
          <a:p>
            <a:r>
              <a:rPr lang="en-US" dirty="0" smtClean="0"/>
              <a:t>Silhouette </a:t>
            </a:r>
            <a:r>
              <a:rPr lang="en-US" dirty="0"/>
              <a:t>shoots</a:t>
            </a:r>
          </a:p>
          <a:p>
            <a:r>
              <a:rPr lang="en-US" dirty="0"/>
              <a:t>.22 </a:t>
            </a:r>
            <a:r>
              <a:rPr lang="en-US" dirty="0" smtClean="0"/>
              <a:t>Shoots</a:t>
            </a:r>
          </a:p>
          <a:p>
            <a:r>
              <a:rPr lang="en-US" dirty="0" smtClean="0"/>
              <a:t>Training opportunities offered</a:t>
            </a:r>
            <a:endParaRPr lang="en-US" dirty="0"/>
          </a:p>
        </p:txBody>
      </p:sp>
    </p:spTree>
    <p:extLst>
      <p:ext uri="{BB962C8B-B14F-4D97-AF65-F5344CB8AC3E}">
        <p14:creationId xmlns:p14="http://schemas.microsoft.com/office/powerpoint/2010/main" val="3564017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1792A-F6CB-4B06-A5EB-29043BF49EC7}"/>
              </a:ext>
            </a:extLst>
          </p:cNvPr>
          <p:cNvSpPr>
            <a:spLocks noGrp="1"/>
          </p:cNvSpPr>
          <p:nvPr>
            <p:ph type="title"/>
          </p:nvPr>
        </p:nvSpPr>
        <p:spPr/>
        <p:txBody>
          <a:bodyPr/>
          <a:lstStyle/>
          <a:p>
            <a:r>
              <a:rPr lang="en-US" dirty="0"/>
              <a:t>Trap </a:t>
            </a:r>
            <a:r>
              <a:rPr lang="en-US" b="0" dirty="0"/>
              <a:t>(Page 15)</a:t>
            </a:r>
          </a:p>
        </p:txBody>
      </p:sp>
      <p:sp>
        <p:nvSpPr>
          <p:cNvPr id="3" name="Content Placeholder 2">
            <a:extLst>
              <a:ext uri="{FF2B5EF4-FFF2-40B4-BE49-F238E27FC236}">
                <a16:creationId xmlns:a16="http://schemas.microsoft.com/office/drawing/2014/main" id="{E833CF0A-5EE5-4116-A04F-58E5239244E2}"/>
              </a:ext>
            </a:extLst>
          </p:cNvPr>
          <p:cNvSpPr>
            <a:spLocks noGrp="1"/>
          </p:cNvSpPr>
          <p:nvPr>
            <p:ph idx="1"/>
          </p:nvPr>
        </p:nvSpPr>
        <p:spPr/>
        <p:txBody>
          <a:bodyPr/>
          <a:lstStyle/>
          <a:p>
            <a:pPr lvl="0"/>
            <a:r>
              <a:rPr lang="en-US" dirty="0"/>
              <a:t>Voice activated throwers keep the squads moving</a:t>
            </a:r>
          </a:p>
          <a:p>
            <a:pPr lvl="0"/>
            <a:r>
              <a:rPr lang="en-US" dirty="0"/>
              <a:t>Trap is open to the public</a:t>
            </a:r>
          </a:p>
          <a:p>
            <a:pPr lvl="0"/>
            <a:r>
              <a:rPr lang="en-US" dirty="0"/>
              <a:t>Shoots are held (unless raining):</a:t>
            </a:r>
          </a:p>
          <a:p>
            <a:pPr lvl="1"/>
            <a:r>
              <a:rPr lang="en-US" dirty="0"/>
              <a:t>Sundays 9:30 a.m. to 12:30 p.m.</a:t>
            </a:r>
          </a:p>
          <a:p>
            <a:pPr lvl="1"/>
            <a:r>
              <a:rPr lang="en-US" dirty="0"/>
              <a:t>2</a:t>
            </a:r>
            <a:r>
              <a:rPr lang="en-US" baseline="30000" dirty="0"/>
              <a:t>nd</a:t>
            </a:r>
            <a:r>
              <a:rPr lang="en-US" dirty="0"/>
              <a:t> and 4</a:t>
            </a:r>
            <a:r>
              <a:rPr lang="en-US" baseline="30000" dirty="0"/>
              <a:t>th</a:t>
            </a:r>
            <a:r>
              <a:rPr lang="en-US" dirty="0"/>
              <a:t> Friday nights each month at 6:30 p.m.</a:t>
            </a:r>
          </a:p>
          <a:p>
            <a:pPr lvl="1"/>
            <a:r>
              <a:rPr lang="en-US" dirty="0"/>
              <a:t>Mondays by contacting Bert</a:t>
            </a:r>
          </a:p>
          <a:p>
            <a:endParaRPr lang="en-US" dirty="0"/>
          </a:p>
        </p:txBody>
      </p:sp>
    </p:spTree>
    <p:extLst>
      <p:ext uri="{BB962C8B-B14F-4D97-AF65-F5344CB8AC3E}">
        <p14:creationId xmlns:p14="http://schemas.microsoft.com/office/powerpoint/2010/main" val="5005577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0942C4-B694-4660-8EC3-0EAF70C9758D}"/>
              </a:ext>
            </a:extLst>
          </p:cNvPr>
          <p:cNvSpPr>
            <a:spLocks noGrp="1"/>
          </p:cNvSpPr>
          <p:nvPr>
            <p:ph type="title"/>
          </p:nvPr>
        </p:nvSpPr>
        <p:spPr/>
        <p:txBody>
          <a:bodyPr/>
          <a:lstStyle/>
          <a:p>
            <a:r>
              <a:rPr lang="en-US" dirty="0"/>
              <a:t>Upland Bird Club (UBC) </a:t>
            </a:r>
            <a:r>
              <a:rPr lang="en-US" sz="2000" b="0" dirty="0"/>
              <a:t>(Page 16)</a:t>
            </a:r>
          </a:p>
        </p:txBody>
      </p:sp>
      <p:sp>
        <p:nvSpPr>
          <p:cNvPr id="3" name="Content Placeholder 2">
            <a:extLst>
              <a:ext uri="{FF2B5EF4-FFF2-40B4-BE49-F238E27FC236}">
                <a16:creationId xmlns:a16="http://schemas.microsoft.com/office/drawing/2014/main" id="{8C0A6B93-7C46-47BE-A93C-C3B82C06FA64}"/>
              </a:ext>
            </a:extLst>
          </p:cNvPr>
          <p:cNvSpPr>
            <a:spLocks noGrp="1"/>
          </p:cNvSpPr>
          <p:nvPr>
            <p:ph idx="1"/>
          </p:nvPr>
        </p:nvSpPr>
        <p:spPr>
          <a:xfrm>
            <a:off x="457200" y="1600200"/>
            <a:ext cx="8534400" cy="4525963"/>
          </a:xfrm>
        </p:spPr>
        <p:txBody>
          <a:bodyPr/>
          <a:lstStyle/>
          <a:p>
            <a:pPr lvl="0"/>
            <a:r>
              <a:rPr lang="en-US" dirty="0"/>
              <a:t>HRGC is an approved state licensed class B Commercial Preserve</a:t>
            </a:r>
          </a:p>
          <a:p>
            <a:pPr lvl="0"/>
            <a:r>
              <a:rPr lang="en-US" dirty="0"/>
              <a:t>Raise and stock our own birds</a:t>
            </a:r>
          </a:p>
          <a:p>
            <a:pPr lvl="0"/>
            <a:r>
              <a:rPr lang="en-US" dirty="0"/>
              <a:t>Limited membership, requiring dues</a:t>
            </a:r>
          </a:p>
          <a:p>
            <a:pPr lvl="0"/>
            <a:r>
              <a:rPr lang="en-US" dirty="0"/>
              <a:t>Contact </a:t>
            </a:r>
            <a:r>
              <a:rPr lang="en-US" dirty="0" smtClean="0"/>
              <a:t>ubchamilton@gmail.com </a:t>
            </a:r>
            <a:r>
              <a:rPr lang="en-US" dirty="0"/>
              <a:t>to see if space available or to be added to waiting list</a:t>
            </a:r>
          </a:p>
          <a:p>
            <a:pPr lvl="0"/>
            <a:r>
              <a:rPr lang="en-US" dirty="0"/>
              <a:t>Fall 2019 </a:t>
            </a:r>
            <a:r>
              <a:rPr lang="en-US" dirty="0" smtClean="0"/>
              <a:t>hosted </a:t>
            </a:r>
            <a:r>
              <a:rPr lang="en-US" dirty="0"/>
              <a:t>a Youth Pheasant Hunt and All Club Hunt</a:t>
            </a:r>
          </a:p>
          <a:p>
            <a:pPr lvl="0"/>
            <a:r>
              <a:rPr lang="en-US" dirty="0"/>
              <a:t>Paid hunts available at </a:t>
            </a:r>
            <a:r>
              <a:rPr lang="en-US" baseline="30000" dirty="0"/>
              <a:t>$</a:t>
            </a:r>
            <a:r>
              <a:rPr lang="en-US" dirty="0" smtClean="0"/>
              <a:t>20.</a:t>
            </a:r>
            <a:r>
              <a:rPr lang="en-US" baseline="30000" dirty="0" smtClean="0"/>
              <a:t>00</a:t>
            </a:r>
            <a:r>
              <a:rPr lang="en-US" dirty="0" smtClean="0"/>
              <a:t>/bird</a:t>
            </a:r>
            <a:endParaRPr lang="en-US" dirty="0"/>
          </a:p>
        </p:txBody>
      </p:sp>
    </p:spTree>
    <p:extLst>
      <p:ext uri="{BB962C8B-B14F-4D97-AF65-F5344CB8AC3E}">
        <p14:creationId xmlns:p14="http://schemas.microsoft.com/office/powerpoint/2010/main" val="16834109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0942C4-B694-4660-8EC3-0EAF70C9758D}"/>
              </a:ext>
            </a:extLst>
          </p:cNvPr>
          <p:cNvSpPr>
            <a:spLocks noGrp="1"/>
          </p:cNvSpPr>
          <p:nvPr>
            <p:ph type="title"/>
          </p:nvPr>
        </p:nvSpPr>
        <p:spPr/>
        <p:txBody>
          <a:bodyPr/>
          <a:lstStyle/>
          <a:p>
            <a:r>
              <a:rPr lang="en-US" dirty="0" smtClean="0"/>
              <a:t>Wounded Warriors</a:t>
            </a:r>
            <a:endParaRPr lang="en-US" sz="2000" b="0" dirty="0"/>
          </a:p>
        </p:txBody>
      </p:sp>
      <p:sp>
        <p:nvSpPr>
          <p:cNvPr id="3" name="Content Placeholder 2">
            <a:extLst>
              <a:ext uri="{FF2B5EF4-FFF2-40B4-BE49-F238E27FC236}">
                <a16:creationId xmlns:a16="http://schemas.microsoft.com/office/drawing/2014/main" id="{8C0A6B93-7C46-47BE-A93C-C3B82C06FA64}"/>
              </a:ext>
            </a:extLst>
          </p:cNvPr>
          <p:cNvSpPr>
            <a:spLocks noGrp="1"/>
          </p:cNvSpPr>
          <p:nvPr>
            <p:ph idx="1"/>
          </p:nvPr>
        </p:nvSpPr>
        <p:spPr>
          <a:xfrm>
            <a:off x="457200" y="1600200"/>
            <a:ext cx="8534400" cy="4525963"/>
          </a:xfrm>
        </p:spPr>
        <p:txBody>
          <a:bodyPr/>
          <a:lstStyle/>
          <a:p>
            <a:pPr lvl="0"/>
            <a:r>
              <a:rPr lang="en-US" dirty="0" smtClean="0"/>
              <a:t>Hosts </a:t>
            </a:r>
            <a:r>
              <a:rPr lang="en-US" dirty="0"/>
              <a:t>Wounded Warrior Appreciation </a:t>
            </a:r>
            <a:r>
              <a:rPr lang="en-US" dirty="0" smtClean="0"/>
              <a:t>Day</a:t>
            </a:r>
          </a:p>
          <a:p>
            <a:pPr lvl="0"/>
            <a:r>
              <a:rPr lang="en-US" dirty="0" smtClean="0"/>
              <a:t>Warriors and guest get to try:</a:t>
            </a:r>
          </a:p>
          <a:p>
            <a:pPr lvl="1"/>
            <a:r>
              <a:rPr lang="en-US" dirty="0" smtClean="0"/>
              <a:t>Archery</a:t>
            </a:r>
          </a:p>
          <a:p>
            <a:pPr lvl="1"/>
            <a:r>
              <a:rPr lang="en-US" dirty="0" smtClean="0"/>
              <a:t>Pistol</a:t>
            </a:r>
          </a:p>
          <a:p>
            <a:pPr lvl="1"/>
            <a:r>
              <a:rPr lang="en-US" dirty="0" smtClean="0"/>
              <a:t>Rifle</a:t>
            </a:r>
          </a:p>
          <a:p>
            <a:pPr lvl="1"/>
            <a:r>
              <a:rPr lang="en-US" dirty="0" smtClean="0"/>
              <a:t>Fishing</a:t>
            </a:r>
          </a:p>
          <a:p>
            <a:pPr lvl="1"/>
            <a:r>
              <a:rPr lang="en-US" dirty="0" smtClean="0"/>
              <a:t>Pheasant hunting</a:t>
            </a:r>
          </a:p>
          <a:p>
            <a:r>
              <a:rPr lang="en-US" dirty="0" smtClean="0"/>
              <a:t>Breakfast and lunch provided</a:t>
            </a:r>
          </a:p>
          <a:p>
            <a:r>
              <a:rPr lang="en-US" dirty="0" smtClean="0"/>
              <a:t>Raffles/door prizes</a:t>
            </a:r>
            <a:endParaRPr lang="en-US" dirty="0"/>
          </a:p>
          <a:p>
            <a:pPr lvl="0"/>
            <a:endParaRPr lang="en-US" dirty="0"/>
          </a:p>
        </p:txBody>
      </p:sp>
    </p:spTree>
    <p:extLst>
      <p:ext uri="{BB962C8B-B14F-4D97-AF65-F5344CB8AC3E}">
        <p14:creationId xmlns:p14="http://schemas.microsoft.com/office/powerpoint/2010/main" val="2034396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73135-14E6-4BD2-9F1F-5935640A7BF8}"/>
              </a:ext>
            </a:extLst>
          </p:cNvPr>
          <p:cNvSpPr>
            <a:spLocks noGrp="1"/>
          </p:cNvSpPr>
          <p:nvPr>
            <p:ph type="title"/>
          </p:nvPr>
        </p:nvSpPr>
        <p:spPr/>
        <p:txBody>
          <a:bodyPr/>
          <a:lstStyle/>
          <a:p>
            <a:r>
              <a:rPr lang="en-US" dirty="0" smtClean="0"/>
              <a:t>Membership Portal</a:t>
            </a:r>
            <a:r>
              <a:rPr lang="en-US" sz="1800" dirty="0" smtClean="0"/>
              <a:t>(page </a:t>
            </a:r>
            <a:r>
              <a:rPr lang="en-US" sz="1800" dirty="0"/>
              <a:t>1)</a:t>
            </a:r>
          </a:p>
        </p:txBody>
      </p:sp>
      <p:sp>
        <p:nvSpPr>
          <p:cNvPr id="3" name="Content Placeholder 2">
            <a:extLst>
              <a:ext uri="{FF2B5EF4-FFF2-40B4-BE49-F238E27FC236}">
                <a16:creationId xmlns:a16="http://schemas.microsoft.com/office/drawing/2014/main" id="{19C0B3B2-05D8-4AF6-9979-4BA2CF702FD4}"/>
              </a:ext>
            </a:extLst>
          </p:cNvPr>
          <p:cNvSpPr>
            <a:spLocks noGrp="1"/>
          </p:cNvSpPr>
          <p:nvPr>
            <p:ph idx="1"/>
          </p:nvPr>
        </p:nvSpPr>
        <p:spPr/>
        <p:txBody>
          <a:bodyPr/>
          <a:lstStyle/>
          <a:p>
            <a:pPr lvl="0"/>
            <a:r>
              <a:rPr lang="en-US" dirty="0"/>
              <a:t>https://hamiltonrg.org/</a:t>
            </a:r>
          </a:p>
          <a:p>
            <a:pPr lvl="0"/>
            <a:r>
              <a:rPr lang="en-US" dirty="0" smtClean="0"/>
              <a:t>Member </a:t>
            </a:r>
            <a:r>
              <a:rPr lang="en-US" dirty="0"/>
              <a:t>emails</a:t>
            </a:r>
          </a:p>
          <a:p>
            <a:pPr lvl="0"/>
            <a:r>
              <a:rPr lang="en-US" dirty="0"/>
              <a:t>Renewals</a:t>
            </a:r>
          </a:p>
          <a:p>
            <a:pPr lvl="0"/>
            <a:r>
              <a:rPr lang="en-US" dirty="0"/>
              <a:t>Calendar</a:t>
            </a:r>
          </a:p>
          <a:p>
            <a:pPr lvl="0"/>
            <a:r>
              <a:rPr lang="en-US" dirty="0"/>
              <a:t>Planned: Signups, Forums</a:t>
            </a:r>
          </a:p>
          <a:p>
            <a:pPr lvl="0"/>
            <a:r>
              <a:rPr lang="en-US" dirty="0"/>
              <a:t>Once your membership application is approved and a membership number assigned, you will be added to our member portal.  You will receive an email with instructions on how set up your password</a:t>
            </a:r>
            <a:r>
              <a:rPr lang="en-US" dirty="0" smtClean="0"/>
              <a:t>.</a:t>
            </a:r>
          </a:p>
        </p:txBody>
      </p:sp>
    </p:spTree>
    <p:extLst>
      <p:ext uri="{BB962C8B-B14F-4D97-AF65-F5344CB8AC3E}">
        <p14:creationId xmlns:p14="http://schemas.microsoft.com/office/powerpoint/2010/main" val="2324830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1F6693-3D6C-4EAB-913D-B1083CE2E77D}"/>
              </a:ext>
            </a:extLst>
          </p:cNvPr>
          <p:cNvSpPr>
            <a:spLocks noGrp="1"/>
          </p:cNvSpPr>
          <p:nvPr>
            <p:ph type="title"/>
          </p:nvPr>
        </p:nvSpPr>
        <p:spPr/>
        <p:txBody>
          <a:bodyPr/>
          <a:lstStyle/>
          <a:p>
            <a:r>
              <a:rPr lang="en-US" dirty="0"/>
              <a:t>Youth and Entertainment </a:t>
            </a:r>
            <a:r>
              <a:rPr lang="en-US" sz="2000" b="0" dirty="0"/>
              <a:t>(Page 17)</a:t>
            </a:r>
          </a:p>
        </p:txBody>
      </p:sp>
      <p:sp>
        <p:nvSpPr>
          <p:cNvPr id="3" name="Content Placeholder 2">
            <a:extLst>
              <a:ext uri="{FF2B5EF4-FFF2-40B4-BE49-F238E27FC236}">
                <a16:creationId xmlns:a16="http://schemas.microsoft.com/office/drawing/2014/main" id="{F897B1F1-C1C7-4D7F-B831-055B4FDC1A45}"/>
              </a:ext>
            </a:extLst>
          </p:cNvPr>
          <p:cNvSpPr>
            <a:spLocks noGrp="1"/>
          </p:cNvSpPr>
          <p:nvPr>
            <p:ph idx="1"/>
          </p:nvPr>
        </p:nvSpPr>
        <p:spPr/>
        <p:txBody>
          <a:bodyPr/>
          <a:lstStyle/>
          <a:p>
            <a:pPr lvl="0"/>
            <a:r>
              <a:rPr lang="en-US" dirty="0" smtClean="0"/>
              <a:t>Kids </a:t>
            </a:r>
            <a:r>
              <a:rPr lang="en-US" dirty="0"/>
              <a:t>Christmas Party</a:t>
            </a:r>
          </a:p>
          <a:p>
            <a:pPr lvl="0"/>
            <a:r>
              <a:rPr lang="en-US" dirty="0"/>
              <a:t>Adults Christmas Party</a:t>
            </a:r>
          </a:p>
          <a:p>
            <a:pPr lvl="0"/>
            <a:r>
              <a:rPr lang="en-US" dirty="0"/>
              <a:t>Movie Night</a:t>
            </a:r>
          </a:p>
          <a:p>
            <a:pPr lvl="0"/>
            <a:r>
              <a:rPr lang="en-US" dirty="0"/>
              <a:t>Easter Egg Hunt</a:t>
            </a:r>
          </a:p>
          <a:p>
            <a:pPr lvl="0"/>
            <a:r>
              <a:rPr lang="en-US" dirty="0"/>
              <a:t>Cupcake Wars</a:t>
            </a:r>
          </a:p>
          <a:p>
            <a:pPr lvl="0"/>
            <a:r>
              <a:rPr lang="en-US" dirty="0"/>
              <a:t>Paint and Sip </a:t>
            </a:r>
            <a:r>
              <a:rPr lang="en-US" dirty="0" smtClean="0"/>
              <a:t>Night</a:t>
            </a:r>
          </a:p>
          <a:p>
            <a:pPr lvl="0"/>
            <a:r>
              <a:rPr lang="en-US" dirty="0" smtClean="0"/>
              <a:t>Trunk or Treat and Haunted House</a:t>
            </a:r>
          </a:p>
          <a:p>
            <a:pPr lvl="0"/>
            <a:r>
              <a:rPr lang="en-US" dirty="0" smtClean="0"/>
              <a:t>Wreath Decorating Night</a:t>
            </a:r>
            <a:endParaRPr lang="en-US" dirty="0"/>
          </a:p>
          <a:p>
            <a:endParaRPr lang="en-US" dirty="0"/>
          </a:p>
        </p:txBody>
      </p:sp>
    </p:spTree>
    <p:extLst>
      <p:ext uri="{BB962C8B-B14F-4D97-AF65-F5344CB8AC3E}">
        <p14:creationId xmlns:p14="http://schemas.microsoft.com/office/powerpoint/2010/main" val="27234211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8BCFB8B-E152-421B-B9F0-248B3A74F68D}"/>
              </a:ext>
            </a:extLst>
          </p:cNvPr>
          <p:cNvSpPr>
            <a:spLocks noGrp="1"/>
          </p:cNvSpPr>
          <p:nvPr>
            <p:ph type="ctrTitle"/>
          </p:nvPr>
        </p:nvSpPr>
        <p:spPr/>
        <p:txBody>
          <a:bodyPr/>
          <a:lstStyle/>
          <a:p>
            <a:pPr algn="ctr"/>
            <a:r>
              <a:rPr lang="en-US" dirty="0"/>
              <a:t>Additional Information</a:t>
            </a:r>
          </a:p>
        </p:txBody>
      </p:sp>
      <p:sp>
        <p:nvSpPr>
          <p:cNvPr id="5" name="Subtitle 4">
            <a:extLst>
              <a:ext uri="{FF2B5EF4-FFF2-40B4-BE49-F238E27FC236}">
                <a16:creationId xmlns:a16="http://schemas.microsoft.com/office/drawing/2014/main" id="{0EE152E3-A679-402E-8842-BB40E49D9E4C}"/>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4715823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FE664-CE04-4B67-B8E4-2F7305B8B525}"/>
              </a:ext>
            </a:extLst>
          </p:cNvPr>
          <p:cNvSpPr>
            <a:spLocks noGrp="1"/>
          </p:cNvSpPr>
          <p:nvPr>
            <p:ph type="title"/>
          </p:nvPr>
        </p:nvSpPr>
        <p:spPr/>
        <p:txBody>
          <a:bodyPr/>
          <a:lstStyle/>
          <a:p>
            <a:r>
              <a:rPr lang="en-US" dirty="0"/>
              <a:t>Volunteerism </a:t>
            </a:r>
            <a:r>
              <a:rPr lang="en-US" sz="2000" b="0" dirty="0"/>
              <a:t>(Page 18)</a:t>
            </a:r>
          </a:p>
        </p:txBody>
      </p:sp>
      <p:sp>
        <p:nvSpPr>
          <p:cNvPr id="3" name="Content Placeholder 2">
            <a:extLst>
              <a:ext uri="{FF2B5EF4-FFF2-40B4-BE49-F238E27FC236}">
                <a16:creationId xmlns:a16="http://schemas.microsoft.com/office/drawing/2014/main" id="{E1BA7FE3-7C3B-43FA-8929-BE2D89F8C893}"/>
              </a:ext>
            </a:extLst>
          </p:cNvPr>
          <p:cNvSpPr>
            <a:spLocks noGrp="1"/>
          </p:cNvSpPr>
          <p:nvPr>
            <p:ph idx="1"/>
          </p:nvPr>
        </p:nvSpPr>
        <p:spPr/>
        <p:txBody>
          <a:bodyPr>
            <a:normAutofit lnSpcReduction="10000"/>
          </a:bodyPr>
          <a:lstStyle/>
          <a:p>
            <a:pPr lvl="0"/>
            <a:r>
              <a:rPr lang="en-US" dirty="0"/>
              <a:t>New members are required to complete 10 hours, 4 during a major event (indicated by *)</a:t>
            </a:r>
          </a:p>
          <a:p>
            <a:pPr lvl="0"/>
            <a:r>
              <a:rPr lang="en-US" dirty="0"/>
              <a:t>A quarterly reminder of hours worked will be emailed</a:t>
            </a:r>
          </a:p>
          <a:p>
            <a:pPr lvl="0"/>
            <a:r>
              <a:rPr lang="en-US" dirty="0"/>
              <a:t>Be sure to sign in at each event!  Look for green clipboard with green sign in sheet.</a:t>
            </a:r>
          </a:p>
          <a:p>
            <a:pPr lvl="0"/>
            <a:r>
              <a:rPr lang="en-US" dirty="0"/>
              <a:t>Opportunities include:</a:t>
            </a:r>
          </a:p>
          <a:p>
            <a:pPr lvl="1"/>
            <a:r>
              <a:rPr lang="en-US" dirty="0" smtClean="0"/>
              <a:t>Reinhart </a:t>
            </a:r>
            <a:r>
              <a:rPr lang="en-US" dirty="0"/>
              <a:t>3D shoot ~ June</a:t>
            </a:r>
          </a:p>
          <a:p>
            <a:pPr lvl="1"/>
            <a:r>
              <a:rPr lang="en-US" dirty="0"/>
              <a:t>Milltown Hot Rodz Show* ~ August</a:t>
            </a:r>
          </a:p>
          <a:p>
            <a:pPr lvl="1"/>
            <a:r>
              <a:rPr lang="en-US" dirty="0" smtClean="0"/>
              <a:t>Italian </a:t>
            </a:r>
            <a:r>
              <a:rPr lang="en-US" dirty="0"/>
              <a:t>Motorcycle Club (IMOC)* ~ September</a:t>
            </a:r>
          </a:p>
          <a:p>
            <a:pPr lvl="1"/>
            <a:r>
              <a:rPr lang="en-US" dirty="0"/>
              <a:t>Maintenance Work Parties</a:t>
            </a:r>
          </a:p>
          <a:p>
            <a:pPr lvl="1"/>
            <a:r>
              <a:rPr lang="en-US" dirty="0"/>
              <a:t>Others as emailed</a:t>
            </a:r>
          </a:p>
          <a:p>
            <a:endParaRPr lang="en-US" dirty="0"/>
          </a:p>
        </p:txBody>
      </p:sp>
    </p:spTree>
    <p:extLst>
      <p:ext uri="{BB962C8B-B14F-4D97-AF65-F5344CB8AC3E}">
        <p14:creationId xmlns:p14="http://schemas.microsoft.com/office/powerpoint/2010/main" val="8895544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Upcoming Calendar of Events</a:t>
            </a:r>
            <a:endParaRPr lang="en-US" dirty="0"/>
          </a:p>
        </p:txBody>
      </p:sp>
      <p:sp>
        <p:nvSpPr>
          <p:cNvPr id="3" name="Content Placeholder 2"/>
          <p:cNvSpPr>
            <a:spLocks noGrp="1"/>
          </p:cNvSpPr>
          <p:nvPr>
            <p:ph idx="1"/>
          </p:nvPr>
        </p:nvSpPr>
        <p:spPr>
          <a:xfrm>
            <a:off x="457200" y="1066800"/>
            <a:ext cx="8229600" cy="4800599"/>
          </a:xfrm>
        </p:spPr>
        <p:txBody>
          <a:bodyPr>
            <a:normAutofit fontScale="92500" lnSpcReduction="10000"/>
          </a:bodyPr>
          <a:lstStyle/>
          <a:p>
            <a:pPr lvl="0"/>
            <a:r>
              <a:rPr lang="en-US" dirty="0"/>
              <a:t>August 26</a:t>
            </a:r>
            <a:r>
              <a:rPr lang="en-US" baseline="30000" dirty="0"/>
              <a:t>th</a:t>
            </a:r>
            <a:r>
              <a:rPr lang="en-US" dirty="0"/>
              <a:t> ~ Outdoor Game Day</a:t>
            </a:r>
          </a:p>
          <a:p>
            <a:pPr lvl="0"/>
            <a:r>
              <a:rPr lang="en-US" dirty="0"/>
              <a:t>September 10</a:t>
            </a:r>
            <a:r>
              <a:rPr lang="en-US" baseline="30000" dirty="0"/>
              <a:t>th</a:t>
            </a:r>
            <a:r>
              <a:rPr lang="en-US" dirty="0"/>
              <a:t> ~ IMOC</a:t>
            </a:r>
          </a:p>
          <a:p>
            <a:pPr lvl="0"/>
            <a:r>
              <a:rPr lang="en-US" dirty="0"/>
              <a:t>October 28</a:t>
            </a:r>
            <a:r>
              <a:rPr lang="en-US" baseline="30000" dirty="0"/>
              <a:t>th</a:t>
            </a:r>
            <a:r>
              <a:rPr lang="en-US" dirty="0"/>
              <a:t> ~ Wounded Warrior Day</a:t>
            </a:r>
          </a:p>
          <a:p>
            <a:pPr lvl="0"/>
            <a:r>
              <a:rPr lang="en-US" dirty="0"/>
              <a:t>November 18</a:t>
            </a:r>
            <a:r>
              <a:rPr lang="en-US" baseline="30000" dirty="0"/>
              <a:t>th</a:t>
            </a:r>
            <a:r>
              <a:rPr lang="en-US" dirty="0"/>
              <a:t> ~ Wreath Decorating Event</a:t>
            </a:r>
          </a:p>
          <a:p>
            <a:pPr lvl="0"/>
            <a:r>
              <a:rPr lang="en-US" dirty="0"/>
              <a:t>December 17</a:t>
            </a:r>
            <a:r>
              <a:rPr lang="en-US" baseline="30000" dirty="0"/>
              <a:t>th</a:t>
            </a:r>
            <a:r>
              <a:rPr lang="en-US" dirty="0"/>
              <a:t> ~ Breakfast with Santa</a:t>
            </a:r>
          </a:p>
          <a:p>
            <a:pPr lvl="0"/>
            <a:r>
              <a:rPr lang="en-US" dirty="0"/>
              <a:t>December 30</a:t>
            </a:r>
            <a:r>
              <a:rPr lang="en-US" baseline="30000" dirty="0"/>
              <a:t>th</a:t>
            </a:r>
            <a:r>
              <a:rPr lang="en-US" dirty="0"/>
              <a:t> ~ Adult Holiday Party</a:t>
            </a:r>
          </a:p>
          <a:p>
            <a:pPr marL="0" indent="0" algn="ctr">
              <a:buNone/>
            </a:pPr>
            <a:r>
              <a:rPr lang="en-US" b="1" dirty="0"/>
              <a:t>2024</a:t>
            </a:r>
            <a:endParaRPr lang="en-US" dirty="0"/>
          </a:p>
          <a:p>
            <a:pPr lvl="0"/>
            <a:r>
              <a:rPr lang="en-US" dirty="0"/>
              <a:t>April 13</a:t>
            </a:r>
            <a:r>
              <a:rPr lang="en-US" baseline="30000" dirty="0"/>
              <a:t>th</a:t>
            </a:r>
            <a:r>
              <a:rPr lang="en-US" dirty="0"/>
              <a:t> ~ Fishing Derby</a:t>
            </a:r>
          </a:p>
          <a:p>
            <a:pPr lvl="0"/>
            <a:r>
              <a:rPr lang="en-US" dirty="0"/>
              <a:t>May 11</a:t>
            </a:r>
            <a:r>
              <a:rPr lang="en-US" baseline="30000" dirty="0"/>
              <a:t>th</a:t>
            </a:r>
            <a:r>
              <a:rPr lang="en-US" dirty="0"/>
              <a:t> ~ Archery Banquet</a:t>
            </a:r>
          </a:p>
          <a:p>
            <a:pPr lvl="0"/>
            <a:r>
              <a:rPr lang="en-US" dirty="0"/>
              <a:t>June 18</a:t>
            </a:r>
            <a:r>
              <a:rPr lang="en-US" baseline="30000" dirty="0"/>
              <a:t>th</a:t>
            </a:r>
            <a:r>
              <a:rPr lang="en-US" dirty="0"/>
              <a:t> ~ Wounded Warrior Fund Raiser 5:00 p.m. – 11:00 p.m.</a:t>
            </a:r>
          </a:p>
          <a:p>
            <a:pPr lvl="0"/>
            <a:endParaRPr lang="en-US" dirty="0"/>
          </a:p>
          <a:p>
            <a:pPr marL="0" lvl="0" indent="0">
              <a:buNone/>
            </a:pPr>
            <a:r>
              <a:rPr lang="en-US" dirty="0" smtClean="0"/>
              <a:t>*Volunteer </a:t>
            </a:r>
            <a:r>
              <a:rPr lang="en-US" dirty="0"/>
              <a:t>Opportunity</a:t>
            </a:r>
            <a:br>
              <a:rPr lang="en-US" dirty="0"/>
            </a:br>
            <a:endParaRPr lang="en-US" dirty="0"/>
          </a:p>
          <a:p>
            <a:endParaRPr lang="en-US" dirty="0"/>
          </a:p>
        </p:txBody>
      </p:sp>
    </p:spTree>
    <p:extLst>
      <p:ext uri="{BB962C8B-B14F-4D97-AF65-F5344CB8AC3E}">
        <p14:creationId xmlns:p14="http://schemas.microsoft.com/office/powerpoint/2010/main" val="30830127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0E570F-F205-4A65-B3DA-DB5C76A073CB}"/>
              </a:ext>
            </a:extLst>
          </p:cNvPr>
          <p:cNvSpPr>
            <a:spLocks noGrp="1"/>
          </p:cNvSpPr>
          <p:nvPr>
            <p:ph type="title"/>
          </p:nvPr>
        </p:nvSpPr>
        <p:spPr/>
        <p:txBody>
          <a:bodyPr/>
          <a:lstStyle/>
          <a:p>
            <a:r>
              <a:rPr lang="en-US" dirty="0"/>
              <a:t>Other Information</a:t>
            </a:r>
          </a:p>
        </p:txBody>
      </p:sp>
      <p:sp>
        <p:nvSpPr>
          <p:cNvPr id="3" name="Content Placeholder 2">
            <a:extLst>
              <a:ext uri="{FF2B5EF4-FFF2-40B4-BE49-F238E27FC236}">
                <a16:creationId xmlns:a16="http://schemas.microsoft.com/office/drawing/2014/main" id="{77908A75-2843-4B13-9314-992B6A7A7EE6}"/>
              </a:ext>
            </a:extLst>
          </p:cNvPr>
          <p:cNvSpPr>
            <a:spLocks noGrp="1"/>
          </p:cNvSpPr>
          <p:nvPr>
            <p:ph idx="1"/>
          </p:nvPr>
        </p:nvSpPr>
        <p:spPr>
          <a:xfrm>
            <a:off x="457200" y="1143000"/>
            <a:ext cx="8229600" cy="4983163"/>
          </a:xfrm>
        </p:spPr>
        <p:txBody>
          <a:bodyPr numCol="1">
            <a:normAutofit fontScale="85000" lnSpcReduction="20000"/>
          </a:bodyPr>
          <a:lstStyle/>
          <a:p>
            <a:pPr lvl="0"/>
            <a:r>
              <a:rPr lang="en-US" dirty="0" smtClean="0"/>
              <a:t>Club Access </a:t>
            </a:r>
          </a:p>
          <a:p>
            <a:pPr lvl="1"/>
            <a:r>
              <a:rPr lang="en-US" dirty="0" smtClean="0"/>
              <a:t>Code opens all gates, fish shack &amp; generator</a:t>
            </a:r>
          </a:p>
          <a:p>
            <a:pPr lvl="1"/>
            <a:r>
              <a:rPr lang="en-US" dirty="0" smtClean="0"/>
              <a:t>Key Card</a:t>
            </a:r>
          </a:p>
          <a:p>
            <a:pPr lvl="2"/>
            <a:r>
              <a:rPr lang="en-US" dirty="0" smtClean="0"/>
              <a:t>Will open clubhouse green door for bathroom use</a:t>
            </a:r>
          </a:p>
          <a:p>
            <a:pPr lvl="2"/>
            <a:r>
              <a:rPr lang="en-US" dirty="0" smtClean="0"/>
              <a:t>Will open Pistol House for those with valid MA LTC and have completed range safety certification</a:t>
            </a:r>
          </a:p>
          <a:p>
            <a:pPr lvl="1"/>
            <a:r>
              <a:rPr lang="en-US" dirty="0" smtClean="0"/>
              <a:t>Must be picked up in person, see membership </a:t>
            </a:r>
            <a:r>
              <a:rPr lang="en-US" dirty="0"/>
              <a:t>calendar (https://hamiltonrg.org/Membership) </a:t>
            </a:r>
            <a:r>
              <a:rPr lang="en-US" dirty="0" smtClean="0"/>
              <a:t>for Membership Drop-In times</a:t>
            </a:r>
          </a:p>
          <a:p>
            <a:pPr lvl="0"/>
            <a:r>
              <a:rPr lang="en-US" dirty="0" smtClean="0"/>
              <a:t>Apparel</a:t>
            </a:r>
            <a:endParaRPr lang="en-US" dirty="0"/>
          </a:p>
          <a:p>
            <a:pPr lvl="1">
              <a:spcBef>
                <a:spcPts val="400"/>
              </a:spcBef>
            </a:pPr>
            <a:r>
              <a:rPr lang="en-US" dirty="0"/>
              <a:t>T-Shirts</a:t>
            </a:r>
          </a:p>
          <a:p>
            <a:pPr lvl="1">
              <a:spcBef>
                <a:spcPts val="400"/>
              </a:spcBef>
            </a:pPr>
            <a:r>
              <a:rPr lang="en-US" dirty="0"/>
              <a:t>Hats</a:t>
            </a:r>
          </a:p>
          <a:p>
            <a:pPr lvl="1">
              <a:spcBef>
                <a:spcPts val="400"/>
              </a:spcBef>
            </a:pPr>
            <a:r>
              <a:rPr lang="en-US" dirty="0"/>
              <a:t>Fleece Jackets</a:t>
            </a:r>
          </a:p>
          <a:p>
            <a:pPr lvl="1">
              <a:spcBef>
                <a:spcPts val="400"/>
              </a:spcBef>
            </a:pPr>
            <a:r>
              <a:rPr lang="en-US" dirty="0"/>
              <a:t>Polo Shirts</a:t>
            </a:r>
          </a:p>
          <a:p>
            <a:pPr lvl="1">
              <a:spcBef>
                <a:spcPts val="400"/>
              </a:spcBef>
            </a:pPr>
            <a:r>
              <a:rPr lang="en-US" dirty="0"/>
              <a:t>Sweatshirts</a:t>
            </a:r>
          </a:p>
          <a:p>
            <a:pPr lvl="1">
              <a:spcBef>
                <a:spcPts val="400"/>
              </a:spcBef>
            </a:pPr>
            <a:r>
              <a:rPr lang="en-US" dirty="0"/>
              <a:t>And more….</a:t>
            </a:r>
          </a:p>
          <a:p>
            <a:pPr lvl="1">
              <a:spcBef>
                <a:spcPts val="400"/>
              </a:spcBef>
            </a:pPr>
            <a:r>
              <a:rPr lang="en-US" dirty="0"/>
              <a:t>Contact Kevin </a:t>
            </a:r>
            <a:r>
              <a:rPr lang="en-US" dirty="0" err="1"/>
              <a:t>Soucie</a:t>
            </a:r>
            <a:endParaRPr lang="en-US" dirty="0"/>
          </a:p>
          <a:p>
            <a:endParaRPr lang="en-US" dirty="0"/>
          </a:p>
        </p:txBody>
      </p:sp>
    </p:spTree>
    <p:extLst>
      <p:ext uri="{BB962C8B-B14F-4D97-AF65-F5344CB8AC3E}">
        <p14:creationId xmlns:p14="http://schemas.microsoft.com/office/powerpoint/2010/main" val="665837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14E37-2C36-4BA7-874A-5405A98BB697}"/>
              </a:ext>
            </a:extLst>
          </p:cNvPr>
          <p:cNvSpPr>
            <a:spLocks noGrp="1"/>
          </p:cNvSpPr>
          <p:nvPr>
            <p:ph type="title"/>
          </p:nvPr>
        </p:nvSpPr>
        <p:spPr/>
        <p:txBody>
          <a:bodyPr/>
          <a:lstStyle/>
          <a:p>
            <a:r>
              <a:rPr lang="en-US" dirty="0"/>
              <a:t>Membership Next Steps</a:t>
            </a:r>
          </a:p>
        </p:txBody>
      </p:sp>
      <p:sp>
        <p:nvSpPr>
          <p:cNvPr id="3" name="Content Placeholder 2">
            <a:extLst>
              <a:ext uri="{FF2B5EF4-FFF2-40B4-BE49-F238E27FC236}">
                <a16:creationId xmlns:a16="http://schemas.microsoft.com/office/drawing/2014/main" id="{853B2832-299F-4304-B91C-01281EB4FE7F}"/>
              </a:ext>
            </a:extLst>
          </p:cNvPr>
          <p:cNvSpPr>
            <a:spLocks noGrp="1"/>
          </p:cNvSpPr>
          <p:nvPr>
            <p:ph idx="1"/>
          </p:nvPr>
        </p:nvSpPr>
        <p:spPr>
          <a:xfrm>
            <a:off x="429827" y="1166018"/>
            <a:ext cx="8229600" cy="4525963"/>
          </a:xfrm>
        </p:spPr>
        <p:txBody>
          <a:bodyPr>
            <a:normAutofit fontScale="92500" lnSpcReduction="20000"/>
          </a:bodyPr>
          <a:lstStyle/>
          <a:p>
            <a:pPr lvl="0"/>
            <a:r>
              <a:rPr lang="en-US" b="1" dirty="0"/>
              <a:t>Board of Directors (BOD) </a:t>
            </a:r>
            <a:r>
              <a:rPr lang="en-US" b="1" dirty="0" smtClean="0"/>
              <a:t>Review/Approval ~ </a:t>
            </a:r>
            <a:r>
              <a:rPr lang="en-US" b="1" dirty="0"/>
              <a:t>August </a:t>
            </a:r>
            <a:r>
              <a:rPr lang="en-US" b="1" dirty="0" smtClean="0"/>
              <a:t>30, </a:t>
            </a:r>
            <a:r>
              <a:rPr lang="en-US" b="1" dirty="0" smtClean="0"/>
              <a:t>2023</a:t>
            </a:r>
            <a:endParaRPr lang="en-US" b="1" dirty="0"/>
          </a:p>
          <a:p>
            <a:pPr lvl="1"/>
            <a:r>
              <a:rPr lang="en-US" dirty="0"/>
              <a:t>Once the orientation is complete the BOD will review the application and vote to approve.  BOD meetings are held on the last Wednesday of the month.</a:t>
            </a:r>
          </a:p>
          <a:p>
            <a:pPr lvl="0"/>
            <a:r>
              <a:rPr lang="en-US" b="1" dirty="0"/>
              <a:t>General Membership (GM) </a:t>
            </a:r>
            <a:r>
              <a:rPr lang="en-US" b="1" dirty="0" smtClean="0"/>
              <a:t>Review/Approval ~ </a:t>
            </a:r>
            <a:r>
              <a:rPr lang="en-US" b="1" dirty="0" smtClean="0"/>
              <a:t>September 6, </a:t>
            </a:r>
            <a:r>
              <a:rPr lang="en-US" b="1" dirty="0" smtClean="0"/>
              <a:t>2023</a:t>
            </a:r>
            <a:endParaRPr lang="en-US" b="1" dirty="0"/>
          </a:p>
          <a:p>
            <a:pPr lvl="1"/>
            <a:r>
              <a:rPr lang="en-US" dirty="0"/>
              <a:t>Once approved by the BOD, the application will be brought before the GM for approval.  GM meetings are held the first Wednesday of the month.  Approved applicants will receive their keys and membership card(s) at this meeting.  </a:t>
            </a:r>
            <a:r>
              <a:rPr lang="en-US" b="1" i="1" dirty="0"/>
              <a:t>Please plan to attend this meeting, it starts at 7:00 p.m.</a:t>
            </a:r>
          </a:p>
          <a:p>
            <a:pPr lvl="0"/>
            <a:r>
              <a:rPr lang="en-US" b="1" dirty="0"/>
              <a:t>Renewal </a:t>
            </a:r>
            <a:r>
              <a:rPr lang="en-US" b="1" dirty="0" smtClean="0"/>
              <a:t>Process </a:t>
            </a:r>
            <a:r>
              <a:rPr lang="en-US" b="1" smtClean="0"/>
              <a:t>~ </a:t>
            </a:r>
            <a:r>
              <a:rPr lang="en-US" b="1" smtClean="0"/>
              <a:t>September </a:t>
            </a:r>
            <a:r>
              <a:rPr lang="en-US" b="1" dirty="0" smtClean="0"/>
              <a:t>2024</a:t>
            </a:r>
            <a:endParaRPr lang="en-US" dirty="0"/>
          </a:p>
          <a:p>
            <a:pPr lvl="1"/>
            <a:r>
              <a:rPr lang="en-US" dirty="0"/>
              <a:t>Memberships will expire one (1) year from General Membership approval. Renewal letters will be mailed out and renewals can be paid online via </a:t>
            </a:r>
            <a:r>
              <a:rPr lang="en-US" dirty="0" smtClean="0"/>
              <a:t>club </a:t>
            </a:r>
            <a:r>
              <a:rPr lang="en-US" dirty="0"/>
              <a:t>website (</a:t>
            </a:r>
            <a:r>
              <a:rPr lang="en-US" dirty="0">
                <a:hlinkClick r:id="rId2"/>
              </a:rPr>
              <a:t>https://</a:t>
            </a:r>
            <a:r>
              <a:rPr lang="en-US" dirty="0" smtClean="0">
                <a:hlinkClick r:id="rId2"/>
              </a:rPr>
              <a:t>hamiltonrg.org</a:t>
            </a:r>
            <a:r>
              <a:rPr lang="en-US" dirty="0" smtClean="0"/>
              <a:t>).  Renewal email is also sent.</a:t>
            </a:r>
            <a:endParaRPr lang="en-US" dirty="0"/>
          </a:p>
          <a:p>
            <a:pPr lvl="0"/>
            <a:endParaRPr lang="en-US" dirty="0"/>
          </a:p>
        </p:txBody>
      </p:sp>
    </p:spTree>
    <p:extLst>
      <p:ext uri="{BB962C8B-B14F-4D97-AF65-F5344CB8AC3E}">
        <p14:creationId xmlns:p14="http://schemas.microsoft.com/office/powerpoint/2010/main" val="414465746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D3BDF-ADC2-497D-BA18-D9202336E303}"/>
              </a:ext>
            </a:extLst>
          </p:cNvPr>
          <p:cNvSpPr>
            <a:spLocks noGrp="1"/>
          </p:cNvSpPr>
          <p:nvPr>
            <p:ph type="title"/>
          </p:nvPr>
        </p:nvSpPr>
        <p:spPr/>
        <p:txBody>
          <a:bodyPr/>
          <a:lstStyle/>
          <a:p>
            <a:r>
              <a:rPr lang="en-US" dirty="0"/>
              <a:t>Membership Classes</a:t>
            </a:r>
          </a:p>
        </p:txBody>
      </p:sp>
      <p:sp>
        <p:nvSpPr>
          <p:cNvPr id="3" name="Content Placeholder 2">
            <a:extLst>
              <a:ext uri="{FF2B5EF4-FFF2-40B4-BE49-F238E27FC236}">
                <a16:creationId xmlns:a16="http://schemas.microsoft.com/office/drawing/2014/main" id="{2F62A5E3-ABA0-478B-9062-E1B76DB8D307}"/>
              </a:ext>
            </a:extLst>
          </p:cNvPr>
          <p:cNvSpPr>
            <a:spLocks noGrp="1"/>
          </p:cNvSpPr>
          <p:nvPr>
            <p:ph idx="1"/>
          </p:nvPr>
        </p:nvSpPr>
        <p:spPr>
          <a:xfrm>
            <a:off x="457200" y="1600201"/>
            <a:ext cx="8229600" cy="4038600"/>
          </a:xfrm>
        </p:spPr>
        <p:txBody>
          <a:bodyPr>
            <a:normAutofit fontScale="92500" lnSpcReduction="20000"/>
          </a:bodyPr>
          <a:lstStyle/>
          <a:p>
            <a:pPr lvl="0"/>
            <a:r>
              <a:rPr lang="en-US" sz="2500" b="1" dirty="0"/>
              <a:t>Adult</a:t>
            </a:r>
            <a:r>
              <a:rPr lang="en-US" sz="2500" dirty="0"/>
              <a:t> ~ Person who is between the age of eighteen (18) and sixty-four (64) at the time of application for, or renewal of membership.</a:t>
            </a:r>
          </a:p>
          <a:p>
            <a:pPr lvl="0"/>
            <a:r>
              <a:rPr lang="en-US" sz="2500" b="1" dirty="0"/>
              <a:t>Senior Adult</a:t>
            </a:r>
            <a:r>
              <a:rPr lang="en-US" sz="2500" dirty="0"/>
              <a:t> ~ Available to those persons sixty-five (65) years of age or older</a:t>
            </a:r>
          </a:p>
          <a:p>
            <a:pPr lvl="0"/>
            <a:r>
              <a:rPr lang="en-US" sz="2500" b="1" dirty="0"/>
              <a:t>Family</a:t>
            </a:r>
            <a:r>
              <a:rPr lang="en-US" sz="2500" dirty="0"/>
              <a:t> ~ Two (2) Adults (between the age of eighteen (18) and sixty-four (64)), and all Children under the age eighteen (18), within that household at the time of application for, or renewal of membership.</a:t>
            </a:r>
          </a:p>
          <a:p>
            <a:pPr lvl="0"/>
            <a:r>
              <a:rPr lang="en-US" sz="2500" b="1" dirty="0"/>
              <a:t>Senior Family</a:t>
            </a:r>
            <a:r>
              <a:rPr lang="en-US" sz="2500" dirty="0"/>
              <a:t> ~ Two (2) Adults, one (1) of whom is sixty-five (65) or older and all Children under the age eighteen (18) within that household.</a:t>
            </a:r>
          </a:p>
          <a:p>
            <a:pPr marL="0" indent="0">
              <a:buNone/>
            </a:pPr>
            <a:r>
              <a:rPr lang="en-US" sz="2500" dirty="0" smtClean="0"/>
              <a:t>*</a:t>
            </a:r>
            <a:r>
              <a:rPr lang="en-US" sz="2500" dirty="0"/>
              <a:t>All ages are at the time of application or renewal of membership.</a:t>
            </a:r>
          </a:p>
          <a:p>
            <a:endParaRPr lang="en-US" dirty="0"/>
          </a:p>
        </p:txBody>
      </p:sp>
    </p:spTree>
    <p:extLst>
      <p:ext uri="{BB962C8B-B14F-4D97-AF65-F5344CB8AC3E}">
        <p14:creationId xmlns:p14="http://schemas.microsoft.com/office/powerpoint/2010/main" val="39182312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7F0C5-485F-427C-ABEF-B0E7D6A06501}"/>
              </a:ext>
            </a:extLst>
          </p:cNvPr>
          <p:cNvSpPr>
            <a:spLocks noGrp="1"/>
          </p:cNvSpPr>
          <p:nvPr>
            <p:ph type="title"/>
          </p:nvPr>
        </p:nvSpPr>
        <p:spPr/>
        <p:txBody>
          <a:bodyPr/>
          <a:lstStyle/>
          <a:p>
            <a:r>
              <a:rPr lang="en-US" dirty="0"/>
              <a:t>Fee </a:t>
            </a:r>
            <a:r>
              <a:rPr lang="en-US" dirty="0" smtClean="0"/>
              <a:t>Schedule </a:t>
            </a:r>
            <a:endParaRPr lang="en-US" dirty="0"/>
          </a:p>
        </p:txBody>
      </p:sp>
      <p:graphicFrame>
        <p:nvGraphicFramePr>
          <p:cNvPr id="4" name="Content Placeholder 3">
            <a:extLst>
              <a:ext uri="{FF2B5EF4-FFF2-40B4-BE49-F238E27FC236}">
                <a16:creationId xmlns:a16="http://schemas.microsoft.com/office/drawing/2014/main" id="{E7389CC5-F7E1-445F-8ED5-0637072E332B}"/>
              </a:ext>
            </a:extLst>
          </p:cNvPr>
          <p:cNvGraphicFramePr>
            <a:graphicFrameLocks noGrp="1"/>
          </p:cNvGraphicFramePr>
          <p:nvPr>
            <p:ph idx="1"/>
            <p:extLst>
              <p:ext uri="{D42A27DB-BD31-4B8C-83A1-F6EECF244321}">
                <p14:modId xmlns:p14="http://schemas.microsoft.com/office/powerpoint/2010/main" val="1834777393"/>
              </p:ext>
            </p:extLst>
          </p:nvPr>
        </p:nvGraphicFramePr>
        <p:xfrm>
          <a:off x="1371600" y="1143000"/>
          <a:ext cx="6388641" cy="2819679"/>
        </p:xfrm>
        <a:graphic>
          <a:graphicData uri="http://schemas.openxmlformats.org/drawingml/2006/table">
            <a:tbl>
              <a:tblPr firstRow="1" firstCol="1" bandRow="1">
                <a:tableStyleId>{5C22544A-7EE6-4342-B048-85BDC9FD1C3A}</a:tableStyleId>
              </a:tblPr>
              <a:tblGrid>
                <a:gridCol w="2273288">
                  <a:extLst>
                    <a:ext uri="{9D8B030D-6E8A-4147-A177-3AD203B41FA5}">
                      <a16:colId xmlns:a16="http://schemas.microsoft.com/office/drawing/2014/main" val="2332029855"/>
                    </a:ext>
                  </a:extLst>
                </a:gridCol>
                <a:gridCol w="1838440">
                  <a:extLst>
                    <a:ext uri="{9D8B030D-6E8A-4147-A177-3AD203B41FA5}">
                      <a16:colId xmlns:a16="http://schemas.microsoft.com/office/drawing/2014/main" val="7942504"/>
                    </a:ext>
                  </a:extLst>
                </a:gridCol>
                <a:gridCol w="2276913">
                  <a:extLst>
                    <a:ext uri="{9D8B030D-6E8A-4147-A177-3AD203B41FA5}">
                      <a16:colId xmlns:a16="http://schemas.microsoft.com/office/drawing/2014/main" val="433915967"/>
                    </a:ext>
                  </a:extLst>
                </a:gridCol>
              </a:tblGrid>
              <a:tr h="719606">
                <a:tc>
                  <a:txBody>
                    <a:bodyPr/>
                    <a:lstStyle/>
                    <a:p>
                      <a:pPr marL="0" marR="0" algn="ctr">
                        <a:spcBef>
                          <a:spcPts val="0"/>
                        </a:spcBef>
                        <a:spcAft>
                          <a:spcPts val="0"/>
                        </a:spcAft>
                      </a:pPr>
                      <a:r>
                        <a:rPr lang="en-US" sz="1800" b="1" dirty="0">
                          <a:solidFill>
                            <a:schemeClr val="tx1"/>
                          </a:solidFill>
                          <a:effectLst/>
                        </a:rPr>
                        <a:t>Class</a:t>
                      </a:r>
                      <a:endParaRPr lang="en-US" sz="1800" b="1"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28575" marR="28575" marT="19050" marB="19050" anchor="ctr">
                    <a:noFill/>
                  </a:tcPr>
                </a:tc>
                <a:tc>
                  <a:txBody>
                    <a:bodyPr/>
                    <a:lstStyle/>
                    <a:p>
                      <a:pPr marL="0" marR="0" algn="ctr">
                        <a:spcBef>
                          <a:spcPts val="0"/>
                        </a:spcBef>
                        <a:spcAft>
                          <a:spcPts val="0"/>
                        </a:spcAft>
                      </a:pPr>
                      <a:r>
                        <a:rPr lang="en-US" sz="1800" b="1" dirty="0">
                          <a:solidFill>
                            <a:schemeClr val="tx1"/>
                          </a:solidFill>
                          <a:effectLst/>
                        </a:rPr>
                        <a:t>Membership</a:t>
                      </a:r>
                    </a:p>
                    <a:p>
                      <a:pPr marL="0" marR="0" algn="ctr">
                        <a:spcBef>
                          <a:spcPts val="0"/>
                        </a:spcBef>
                        <a:spcAft>
                          <a:spcPts val="0"/>
                        </a:spcAft>
                      </a:pPr>
                      <a:r>
                        <a:rPr lang="en-US" sz="1800" b="1" dirty="0" smtClean="0">
                          <a:solidFill>
                            <a:schemeClr val="tx1"/>
                          </a:solidFill>
                          <a:effectLst/>
                        </a:rPr>
                        <a:t>Rate*</a:t>
                      </a:r>
                      <a:endParaRPr lang="en-US" sz="1800" b="1"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28575" marR="28575" marT="19050" marB="19050" anchor="ctr">
                    <a:noFill/>
                  </a:tcPr>
                </a:tc>
                <a:tc>
                  <a:txBody>
                    <a:bodyPr/>
                    <a:lstStyle/>
                    <a:p>
                      <a:pPr marL="0" marR="0" algn="ctr">
                        <a:spcBef>
                          <a:spcPts val="0"/>
                        </a:spcBef>
                        <a:spcAft>
                          <a:spcPts val="0"/>
                        </a:spcAft>
                      </a:pPr>
                      <a:r>
                        <a:rPr lang="en-US" sz="1800" b="1" dirty="0">
                          <a:solidFill>
                            <a:schemeClr val="tx1"/>
                          </a:solidFill>
                          <a:effectLst/>
                        </a:rPr>
                        <a:t>With Initiation Fee (</a:t>
                      </a:r>
                      <a:r>
                        <a:rPr lang="en-US" sz="1800" b="1" baseline="30000" dirty="0">
                          <a:solidFill>
                            <a:schemeClr val="tx1"/>
                          </a:solidFill>
                          <a:effectLst/>
                        </a:rPr>
                        <a:t>$</a:t>
                      </a:r>
                      <a:r>
                        <a:rPr lang="en-US" sz="1800" b="1" dirty="0">
                          <a:solidFill>
                            <a:schemeClr val="tx1"/>
                          </a:solidFill>
                          <a:effectLst/>
                        </a:rPr>
                        <a:t>50.</a:t>
                      </a:r>
                      <a:r>
                        <a:rPr lang="en-US" sz="1800" b="1" baseline="30000" dirty="0">
                          <a:solidFill>
                            <a:schemeClr val="tx1"/>
                          </a:solidFill>
                          <a:effectLst/>
                        </a:rPr>
                        <a:t>00</a:t>
                      </a:r>
                      <a:r>
                        <a:rPr lang="en-US" sz="1800" b="1" dirty="0">
                          <a:solidFill>
                            <a:schemeClr val="tx1"/>
                          </a:solidFill>
                          <a:effectLst/>
                        </a:rPr>
                        <a:t>)</a:t>
                      </a:r>
                      <a:endParaRPr lang="en-US" sz="1800" b="1"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28575" marR="28575" marT="19050" marB="19050" anchor="ctr">
                    <a:solidFill>
                      <a:schemeClr val="bg1">
                        <a:lumMod val="65000"/>
                      </a:schemeClr>
                    </a:solidFill>
                  </a:tcPr>
                </a:tc>
                <a:extLst>
                  <a:ext uri="{0D108BD9-81ED-4DB2-BD59-A6C34878D82A}">
                    <a16:rowId xmlns:a16="http://schemas.microsoft.com/office/drawing/2014/main" val="1194442247"/>
                  </a:ext>
                </a:extLst>
              </a:tr>
              <a:tr h="425889">
                <a:tc>
                  <a:txBody>
                    <a:bodyPr/>
                    <a:lstStyle/>
                    <a:p>
                      <a:pPr marL="0" marR="0" algn="ctr">
                        <a:spcBef>
                          <a:spcPts val="0"/>
                        </a:spcBef>
                        <a:spcAft>
                          <a:spcPts val="0"/>
                        </a:spcAft>
                      </a:pPr>
                      <a:r>
                        <a:rPr lang="en-US" sz="1800" dirty="0">
                          <a:solidFill>
                            <a:schemeClr val="tx1"/>
                          </a:solidFill>
                          <a:effectLst/>
                        </a:rPr>
                        <a:t>Adult</a:t>
                      </a:r>
                      <a:endParaRPr lang="en-US" sz="18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28575" marR="28575" marT="19050" marB="19050" anchor="ctr">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800" baseline="30000" dirty="0">
                          <a:solidFill>
                            <a:schemeClr val="tx1"/>
                          </a:solidFill>
                          <a:effectLst/>
                        </a:rPr>
                        <a:t>$</a:t>
                      </a:r>
                      <a:r>
                        <a:rPr lang="en-US" sz="1800" dirty="0" smtClean="0">
                          <a:solidFill>
                            <a:schemeClr val="tx1"/>
                          </a:solidFill>
                          <a:effectLst/>
                        </a:rPr>
                        <a:t>120.</a:t>
                      </a:r>
                      <a:r>
                        <a:rPr lang="en-US" sz="1800" baseline="30000" dirty="0" smtClean="0">
                          <a:solidFill>
                            <a:schemeClr val="tx1"/>
                          </a:solidFill>
                          <a:effectLst/>
                        </a:rPr>
                        <a:t>00</a:t>
                      </a:r>
                      <a:endParaRPr lang="en-US" sz="18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28575" marR="28575" marT="19050" marB="19050" anchor="ctr">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800" baseline="30000" dirty="0">
                          <a:solidFill>
                            <a:schemeClr val="tx1"/>
                          </a:solidFill>
                          <a:effectLst/>
                        </a:rPr>
                        <a:t>$</a:t>
                      </a:r>
                      <a:r>
                        <a:rPr lang="en-US" sz="1800" dirty="0" smtClean="0">
                          <a:solidFill>
                            <a:schemeClr val="tx1"/>
                          </a:solidFill>
                          <a:effectLst/>
                        </a:rPr>
                        <a:t>170.</a:t>
                      </a:r>
                      <a:r>
                        <a:rPr lang="en-US" sz="1800" baseline="30000" dirty="0" smtClean="0">
                          <a:solidFill>
                            <a:schemeClr val="tx1"/>
                          </a:solidFill>
                          <a:effectLst/>
                        </a:rPr>
                        <a:t>00</a:t>
                      </a:r>
                      <a:endParaRPr lang="en-US" sz="18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28575" marR="28575" marT="19050" marB="19050">
                    <a:lnB w="1270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683665931"/>
                  </a:ext>
                </a:extLst>
              </a:tr>
              <a:tr h="425889">
                <a:tc>
                  <a:txBody>
                    <a:bodyPr/>
                    <a:lstStyle/>
                    <a:p>
                      <a:pPr marL="0" marR="0" algn="ctr">
                        <a:spcBef>
                          <a:spcPts val="0"/>
                        </a:spcBef>
                        <a:spcAft>
                          <a:spcPts val="0"/>
                        </a:spcAft>
                      </a:pPr>
                      <a:r>
                        <a:rPr lang="en-US" sz="1800">
                          <a:solidFill>
                            <a:schemeClr val="tx1"/>
                          </a:solidFill>
                          <a:effectLst/>
                        </a:rPr>
                        <a:t>Family</a:t>
                      </a:r>
                      <a:endParaRPr lang="en-US" sz="180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28575" marR="28575" marT="19050" marB="1905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800" baseline="30000" dirty="0">
                          <a:solidFill>
                            <a:schemeClr val="tx1"/>
                          </a:solidFill>
                          <a:effectLst/>
                        </a:rPr>
                        <a:t>$</a:t>
                      </a:r>
                      <a:r>
                        <a:rPr lang="en-US" sz="1800" dirty="0" smtClean="0">
                          <a:solidFill>
                            <a:schemeClr val="tx1"/>
                          </a:solidFill>
                          <a:effectLst/>
                        </a:rPr>
                        <a:t>150.</a:t>
                      </a:r>
                      <a:r>
                        <a:rPr lang="en-US" sz="1800" baseline="30000" dirty="0" smtClean="0">
                          <a:solidFill>
                            <a:schemeClr val="tx1"/>
                          </a:solidFill>
                          <a:effectLst/>
                        </a:rPr>
                        <a:t>00</a:t>
                      </a:r>
                      <a:endParaRPr lang="en-US" sz="18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28575" marR="28575" marT="19050" marB="1905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800" baseline="30000" dirty="0" smtClean="0">
                          <a:solidFill>
                            <a:schemeClr val="tx1"/>
                          </a:solidFill>
                          <a:effectLst/>
                        </a:rPr>
                        <a:t>$</a:t>
                      </a:r>
                      <a:r>
                        <a:rPr lang="en-US" sz="1800" dirty="0" smtClean="0">
                          <a:solidFill>
                            <a:schemeClr val="tx1"/>
                          </a:solidFill>
                          <a:effectLst/>
                        </a:rPr>
                        <a:t>200.</a:t>
                      </a:r>
                      <a:r>
                        <a:rPr lang="en-US" sz="1800" baseline="30000" dirty="0" smtClean="0">
                          <a:solidFill>
                            <a:schemeClr val="tx1"/>
                          </a:solidFill>
                          <a:effectLst/>
                        </a:rPr>
                        <a:t>00</a:t>
                      </a:r>
                      <a:endParaRPr lang="en-US" sz="18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28575" marR="28575" marT="19050" marB="1905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3754607929"/>
                  </a:ext>
                </a:extLst>
              </a:tr>
              <a:tr h="425889">
                <a:tc>
                  <a:txBody>
                    <a:bodyPr/>
                    <a:lstStyle/>
                    <a:p>
                      <a:pPr marL="0" marR="0" algn="ctr">
                        <a:spcBef>
                          <a:spcPts val="0"/>
                        </a:spcBef>
                        <a:spcAft>
                          <a:spcPts val="0"/>
                        </a:spcAft>
                      </a:pPr>
                      <a:r>
                        <a:rPr lang="en-US" sz="1800">
                          <a:solidFill>
                            <a:schemeClr val="tx1"/>
                          </a:solidFill>
                          <a:effectLst/>
                        </a:rPr>
                        <a:t>Senior Adult</a:t>
                      </a:r>
                      <a:endParaRPr lang="en-US" sz="180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28575" marR="28575" marT="19050" marB="1905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800" baseline="30000" dirty="0" smtClean="0">
                          <a:solidFill>
                            <a:schemeClr val="tx1"/>
                          </a:solidFill>
                          <a:effectLst/>
                        </a:rPr>
                        <a:t>$</a:t>
                      </a:r>
                      <a:r>
                        <a:rPr lang="en-US" sz="1800" dirty="0" smtClean="0">
                          <a:solidFill>
                            <a:schemeClr val="tx1"/>
                          </a:solidFill>
                          <a:effectLst/>
                        </a:rPr>
                        <a:t>80.</a:t>
                      </a:r>
                      <a:r>
                        <a:rPr lang="en-US" sz="1800" baseline="30000" dirty="0" smtClean="0">
                          <a:solidFill>
                            <a:schemeClr val="tx1"/>
                          </a:solidFill>
                          <a:effectLst/>
                        </a:rPr>
                        <a:t>00</a:t>
                      </a:r>
                      <a:endParaRPr lang="en-US" sz="18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28575" marR="28575" marT="19050" marB="1905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800" baseline="30000" dirty="0">
                          <a:solidFill>
                            <a:schemeClr val="tx1"/>
                          </a:solidFill>
                          <a:effectLst/>
                        </a:rPr>
                        <a:t>$</a:t>
                      </a:r>
                      <a:r>
                        <a:rPr lang="en-US" sz="1800" dirty="0" smtClean="0">
                          <a:solidFill>
                            <a:schemeClr val="tx1"/>
                          </a:solidFill>
                          <a:effectLst/>
                        </a:rPr>
                        <a:t>130.</a:t>
                      </a:r>
                      <a:r>
                        <a:rPr lang="en-US" sz="1800" baseline="30000" dirty="0" smtClean="0">
                          <a:solidFill>
                            <a:schemeClr val="tx1"/>
                          </a:solidFill>
                          <a:effectLst/>
                        </a:rPr>
                        <a:t>00</a:t>
                      </a:r>
                      <a:endParaRPr lang="en-US" sz="18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28575" marR="28575" marT="19050" marB="1905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2572141438"/>
                  </a:ext>
                </a:extLst>
              </a:tr>
              <a:tr h="425889">
                <a:tc>
                  <a:txBody>
                    <a:bodyPr/>
                    <a:lstStyle/>
                    <a:p>
                      <a:pPr marL="0" marR="0" algn="ctr">
                        <a:spcBef>
                          <a:spcPts val="0"/>
                        </a:spcBef>
                        <a:spcAft>
                          <a:spcPts val="0"/>
                        </a:spcAft>
                      </a:pPr>
                      <a:r>
                        <a:rPr lang="en-US" sz="1800">
                          <a:solidFill>
                            <a:schemeClr val="tx1"/>
                          </a:solidFill>
                          <a:effectLst/>
                        </a:rPr>
                        <a:t>Senior Family</a:t>
                      </a:r>
                      <a:endParaRPr lang="en-US" sz="180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28575" marR="28575" marT="19050" marB="1905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800" baseline="30000" dirty="0" smtClean="0">
                          <a:solidFill>
                            <a:schemeClr val="tx1"/>
                          </a:solidFill>
                          <a:effectLst/>
                        </a:rPr>
                        <a:t>$</a:t>
                      </a:r>
                      <a:r>
                        <a:rPr lang="en-US" sz="1800" dirty="0" smtClean="0">
                          <a:solidFill>
                            <a:schemeClr val="tx1"/>
                          </a:solidFill>
                          <a:effectLst/>
                        </a:rPr>
                        <a:t>100.</a:t>
                      </a:r>
                      <a:r>
                        <a:rPr lang="en-US" sz="1800" baseline="30000" dirty="0" smtClean="0">
                          <a:solidFill>
                            <a:schemeClr val="tx1"/>
                          </a:solidFill>
                          <a:effectLst/>
                        </a:rPr>
                        <a:t>00</a:t>
                      </a:r>
                      <a:endParaRPr lang="en-US" sz="18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28575" marR="28575" marT="19050" marB="1905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800" baseline="30000" dirty="0">
                          <a:solidFill>
                            <a:schemeClr val="tx1"/>
                          </a:solidFill>
                          <a:effectLst/>
                        </a:rPr>
                        <a:t>$</a:t>
                      </a:r>
                      <a:r>
                        <a:rPr lang="en-US" sz="1800" dirty="0" smtClean="0">
                          <a:solidFill>
                            <a:schemeClr val="tx1"/>
                          </a:solidFill>
                          <a:effectLst/>
                        </a:rPr>
                        <a:t>150.</a:t>
                      </a:r>
                      <a:r>
                        <a:rPr lang="en-US" sz="1800" baseline="30000" dirty="0" smtClean="0">
                          <a:solidFill>
                            <a:schemeClr val="tx1"/>
                          </a:solidFill>
                          <a:effectLst/>
                        </a:rPr>
                        <a:t>00</a:t>
                      </a:r>
                      <a:endParaRPr lang="en-US" sz="18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28575" marR="28575" marT="19050" marB="1905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2091878465"/>
                  </a:ext>
                </a:extLst>
              </a:tr>
              <a:tr h="396517">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mn-lt"/>
                          <a:ea typeface="+mn-ea"/>
                          <a:cs typeface="+mn-cs"/>
                        </a:rPr>
                        <a:t>Membership expires one (1) year from GM approval</a:t>
                      </a:r>
                      <a:endParaRPr kumimoji="0" lang="en-US" sz="1800" b="1" i="0" u="none" strike="noStrike" kern="1200" cap="none" spc="0" normalizeH="0" baseline="0" noProof="0" dirty="0">
                        <a:ln>
                          <a:noFill/>
                        </a:ln>
                        <a:solidFill>
                          <a:prstClr val="black"/>
                        </a:solidFill>
                        <a:effectLst/>
                        <a:uLnTx/>
                        <a:uFillTx/>
                        <a:latin typeface="Cambria" panose="02040503050406030204" pitchFamily="18" charset="0"/>
                        <a:ea typeface="Calibri" panose="020F0502020204030204" pitchFamily="34" charset="0"/>
                        <a:cs typeface="Times New Roman" panose="02020603050405020304" pitchFamily="18" charset="0"/>
                      </a:endParaRPr>
                    </a:p>
                  </a:txBody>
                  <a:tcPr marL="28575" marR="28575" marT="19050" marB="19050" anchor="ctr">
                    <a:lnT w="12700" cap="flat" cmpd="sng" algn="ctr">
                      <a:solidFill>
                        <a:schemeClr val="tx1"/>
                      </a:solidFill>
                      <a:prstDash val="solid"/>
                      <a:round/>
                      <a:headEnd type="none" w="med" len="med"/>
                      <a:tailEnd type="none" w="med" len="med"/>
                    </a:lnT>
                    <a:noFill/>
                  </a:tcPr>
                </a:tc>
                <a:tc hMerge="1">
                  <a:txBody>
                    <a:bodyPr/>
                    <a:lstStyle/>
                    <a:p>
                      <a:endParaRPr lang="en-US"/>
                    </a:p>
                  </a:txBody>
                  <a:tcPr/>
                </a:tc>
                <a:tc hMerge="1">
                  <a:txBody>
                    <a:bodyPr/>
                    <a:lstStyle/>
                    <a:p>
                      <a:endParaRPr lang="en-US"/>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402397631"/>
                  </a:ext>
                </a:extLst>
              </a:tr>
            </a:tbl>
          </a:graphicData>
        </a:graphic>
      </p:graphicFrame>
      <p:sp>
        <p:nvSpPr>
          <p:cNvPr id="6" name="Content Placeholder 2">
            <a:extLst>
              <a:ext uri="{FF2B5EF4-FFF2-40B4-BE49-F238E27FC236}">
                <a16:creationId xmlns:a16="http://schemas.microsoft.com/office/drawing/2014/main" id="{2AF694D0-D9D0-4E0E-BC43-60B1B2179F1F}"/>
              </a:ext>
            </a:extLst>
          </p:cNvPr>
          <p:cNvSpPr txBox="1">
            <a:spLocks/>
          </p:cNvSpPr>
          <p:nvPr/>
        </p:nvSpPr>
        <p:spPr>
          <a:xfrm>
            <a:off x="914400" y="4038600"/>
            <a:ext cx="7620000" cy="1676400"/>
          </a:xfrm>
          <a:prstGeom prst="rect">
            <a:avLst/>
          </a:prstGeom>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r>
              <a:rPr lang="en-US" dirty="0"/>
              <a:t>Accepted forms of payments: cash, check, credit card</a:t>
            </a:r>
          </a:p>
          <a:p>
            <a:pPr lvl="0"/>
            <a:r>
              <a:rPr lang="en-US" dirty="0"/>
              <a:t>Checks accepted at orientation will be given to the club Treasurer at the Board of Directors Meeting.  Please note the delay in clearing your bank</a:t>
            </a:r>
            <a:r>
              <a:rPr lang="en-US" dirty="0" smtClean="0"/>
              <a:t>.</a:t>
            </a:r>
          </a:p>
          <a:p>
            <a:pPr marL="0" lvl="0" indent="0">
              <a:buNone/>
            </a:pPr>
            <a:endParaRPr lang="en-US" dirty="0" smtClean="0"/>
          </a:p>
          <a:p>
            <a:pPr marL="0" lvl="0" indent="0">
              <a:buNone/>
            </a:pPr>
            <a:r>
              <a:rPr lang="en-US" dirty="0" smtClean="0"/>
              <a:t>* </a:t>
            </a:r>
            <a:r>
              <a:rPr lang="en-US" dirty="0"/>
              <a:t>A $10.00 dues increase was approved at the December 2022 General Membership meeting.  The rate was increased by $5.00 on January 1, 2023 and there will be a second $5.00 increase on January 1, 2024.</a:t>
            </a:r>
          </a:p>
        </p:txBody>
      </p:sp>
    </p:spTree>
    <p:extLst>
      <p:ext uri="{BB962C8B-B14F-4D97-AF65-F5344CB8AC3E}">
        <p14:creationId xmlns:p14="http://schemas.microsoft.com/office/powerpoint/2010/main" val="22668357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Welcome Email</a:t>
            </a:r>
            <a:endParaRPr lang="en-US" dirty="0"/>
          </a:p>
        </p:txBody>
      </p:sp>
      <p:pic>
        <p:nvPicPr>
          <p:cNvPr id="6" name="Content Placeholder 5"/>
          <p:cNvPicPr>
            <a:picLocks noGrp="1" noChangeAspect="1"/>
          </p:cNvPicPr>
          <p:nvPr>
            <p:ph idx="1"/>
          </p:nvPr>
        </p:nvPicPr>
        <p:blipFill>
          <a:blip r:embed="rId2"/>
          <a:stretch>
            <a:fillRect/>
          </a:stretch>
        </p:blipFill>
        <p:spPr>
          <a:xfrm>
            <a:off x="2590800" y="1143000"/>
            <a:ext cx="3752619" cy="4525963"/>
          </a:xfrm>
          <a:prstGeom prst="rect">
            <a:avLst/>
          </a:prstGeom>
        </p:spPr>
      </p:pic>
    </p:spTree>
    <p:extLst>
      <p:ext uri="{BB962C8B-B14F-4D97-AF65-F5344CB8AC3E}">
        <p14:creationId xmlns:p14="http://schemas.microsoft.com/office/powerpoint/2010/main" val="33691288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39C5E-BEB9-4C45-A146-9D5C603FBF8B}"/>
              </a:ext>
            </a:extLst>
          </p:cNvPr>
          <p:cNvSpPr>
            <a:spLocks noGrp="1"/>
          </p:cNvSpPr>
          <p:nvPr>
            <p:ph type="title"/>
          </p:nvPr>
        </p:nvSpPr>
        <p:spPr/>
        <p:txBody>
          <a:bodyPr/>
          <a:lstStyle/>
          <a:p>
            <a:r>
              <a:rPr lang="en-US" dirty="0"/>
              <a:t>Hours of Operations </a:t>
            </a:r>
            <a:r>
              <a:rPr lang="en-US" sz="2000" b="0" dirty="0"/>
              <a:t>(Page 3)</a:t>
            </a:r>
            <a:r>
              <a:rPr lang="en-US" sz="2000" dirty="0"/>
              <a:t> </a:t>
            </a:r>
            <a:endParaRPr lang="en-US" dirty="0"/>
          </a:p>
        </p:txBody>
      </p:sp>
      <p:graphicFrame>
        <p:nvGraphicFramePr>
          <p:cNvPr id="4" name="Content Placeholder 3">
            <a:extLst>
              <a:ext uri="{FF2B5EF4-FFF2-40B4-BE49-F238E27FC236}">
                <a16:creationId xmlns:a16="http://schemas.microsoft.com/office/drawing/2014/main" id="{62F6973E-E329-4B51-8BC0-1608199C9C2C}"/>
              </a:ext>
            </a:extLst>
          </p:cNvPr>
          <p:cNvGraphicFramePr>
            <a:graphicFrameLocks noGrp="1"/>
          </p:cNvGraphicFramePr>
          <p:nvPr>
            <p:ph idx="1"/>
            <p:extLst>
              <p:ext uri="{D42A27DB-BD31-4B8C-83A1-F6EECF244321}">
                <p14:modId xmlns:p14="http://schemas.microsoft.com/office/powerpoint/2010/main" val="2100446956"/>
              </p:ext>
            </p:extLst>
          </p:nvPr>
        </p:nvGraphicFramePr>
        <p:xfrm>
          <a:off x="457200" y="1600200"/>
          <a:ext cx="8229600" cy="3108960"/>
        </p:xfrm>
        <a:graphic>
          <a:graphicData uri="http://schemas.openxmlformats.org/drawingml/2006/table">
            <a:tbl>
              <a:tblPr firstRow="1" bandRow="1">
                <a:tableStyleId>{2D5ABB26-0587-4C30-8999-92F81FD0307C}</a:tableStyleId>
              </a:tblPr>
              <a:tblGrid>
                <a:gridCol w="4114800">
                  <a:extLst>
                    <a:ext uri="{9D8B030D-6E8A-4147-A177-3AD203B41FA5}">
                      <a16:colId xmlns:a16="http://schemas.microsoft.com/office/drawing/2014/main" val="1414788405"/>
                    </a:ext>
                  </a:extLst>
                </a:gridCol>
                <a:gridCol w="4114800">
                  <a:extLst>
                    <a:ext uri="{9D8B030D-6E8A-4147-A177-3AD203B41FA5}">
                      <a16:colId xmlns:a16="http://schemas.microsoft.com/office/drawing/2014/main" val="2050582626"/>
                    </a:ext>
                  </a:extLst>
                </a:gridCol>
              </a:tblGrid>
              <a:tr h="370840">
                <a:tc>
                  <a:txBody>
                    <a:bodyPr/>
                    <a:lstStyle/>
                    <a:p>
                      <a:pPr algn="ctr"/>
                      <a:r>
                        <a:rPr lang="en-US" sz="2400" b="1" kern="1200" dirty="0">
                          <a:solidFill>
                            <a:schemeClr val="tx1"/>
                          </a:solidFill>
                          <a:effectLst/>
                          <a:latin typeface="+mn-lt"/>
                          <a:ea typeface="+mn-ea"/>
                          <a:cs typeface="+mn-cs"/>
                        </a:rPr>
                        <a:t>Unlighted Ranges</a:t>
                      </a:r>
                      <a:endParaRPr lang="en-US" sz="2400" kern="1200" dirty="0">
                        <a:solidFill>
                          <a:schemeClr val="tx1"/>
                        </a:solidFill>
                        <a:effectLst/>
                        <a:latin typeface="+mn-lt"/>
                        <a:ea typeface="+mn-ea"/>
                        <a:cs typeface="+mn-cs"/>
                      </a:endParaRPr>
                    </a:p>
                    <a:p>
                      <a:pPr algn="ctr"/>
                      <a:r>
                        <a:rPr lang="en-US" sz="2400" b="1" kern="1200" dirty="0">
                          <a:solidFill>
                            <a:schemeClr val="tx1"/>
                          </a:solidFill>
                          <a:effectLst/>
                          <a:latin typeface="+mn-lt"/>
                          <a:ea typeface="+mn-ea"/>
                          <a:cs typeface="+mn-cs"/>
                        </a:rPr>
                        <a:t>Rifle Range</a:t>
                      </a:r>
                      <a:endParaRPr lang="en-US" sz="2400" dirty="0"/>
                    </a:p>
                  </a:txBody>
                  <a:tcPr/>
                </a:tc>
                <a:tc>
                  <a:txBody>
                    <a:bodyPr/>
                    <a:lstStyle/>
                    <a:p>
                      <a:pPr algn="ctr"/>
                      <a:r>
                        <a:rPr lang="en-US" sz="2400" b="1" kern="1200" dirty="0">
                          <a:solidFill>
                            <a:schemeClr val="tx1"/>
                          </a:solidFill>
                          <a:effectLst/>
                          <a:latin typeface="+mn-lt"/>
                          <a:ea typeface="+mn-ea"/>
                          <a:cs typeface="+mn-cs"/>
                        </a:rPr>
                        <a:t>Lighted Ranges</a:t>
                      </a:r>
                    </a:p>
                    <a:p>
                      <a:pPr algn="ctr"/>
                      <a:r>
                        <a:rPr lang="en-US" sz="2400" b="1" kern="1200" dirty="0">
                          <a:solidFill>
                            <a:schemeClr val="tx1"/>
                          </a:solidFill>
                          <a:effectLst/>
                          <a:latin typeface="+mn-lt"/>
                          <a:ea typeface="+mn-ea"/>
                          <a:cs typeface="+mn-cs"/>
                        </a:rPr>
                        <a:t>Pistol and Trap</a:t>
                      </a:r>
                      <a:endParaRPr lang="en-US" sz="2400" dirty="0"/>
                    </a:p>
                  </a:txBody>
                  <a:tcPr/>
                </a:tc>
                <a:extLst>
                  <a:ext uri="{0D108BD9-81ED-4DB2-BD59-A6C34878D82A}">
                    <a16:rowId xmlns:a16="http://schemas.microsoft.com/office/drawing/2014/main" val="1016569490"/>
                  </a:ext>
                </a:extLst>
              </a:tr>
              <a:tr h="309880">
                <a:tc>
                  <a:txBody>
                    <a:bodyPr/>
                    <a:lstStyle/>
                    <a:p>
                      <a:pPr algn="ctr"/>
                      <a:r>
                        <a:rPr lang="en-US" sz="2400" kern="1200" dirty="0">
                          <a:solidFill>
                            <a:schemeClr val="tx1"/>
                          </a:solidFill>
                          <a:effectLst/>
                          <a:latin typeface="+mn-lt"/>
                          <a:ea typeface="+mn-ea"/>
                          <a:cs typeface="+mn-cs"/>
                        </a:rPr>
                        <a:t>Monday – Saturday</a:t>
                      </a:r>
                      <a:endParaRPr lang="en-US" sz="2400" dirty="0"/>
                    </a:p>
                  </a:txBody>
                  <a:tcPr/>
                </a:tc>
                <a:tc>
                  <a:txBody>
                    <a:bodyPr/>
                    <a:lstStyle/>
                    <a:p>
                      <a:pPr algn="ctr"/>
                      <a:r>
                        <a:rPr lang="en-US" sz="2400" kern="1200" dirty="0">
                          <a:solidFill>
                            <a:schemeClr val="tx1"/>
                          </a:solidFill>
                          <a:effectLst/>
                          <a:latin typeface="+mn-lt"/>
                          <a:ea typeface="+mn-ea"/>
                          <a:cs typeface="+mn-cs"/>
                        </a:rPr>
                        <a:t>Monday – Saturday</a:t>
                      </a:r>
                      <a:endParaRPr lang="en-US" sz="2400" dirty="0"/>
                    </a:p>
                  </a:txBody>
                  <a:tcPr/>
                </a:tc>
                <a:extLst>
                  <a:ext uri="{0D108BD9-81ED-4DB2-BD59-A6C34878D82A}">
                    <a16:rowId xmlns:a16="http://schemas.microsoft.com/office/drawing/2014/main" val="2208545657"/>
                  </a:ext>
                </a:extLst>
              </a:tr>
              <a:tr h="370840">
                <a:tc>
                  <a:txBody>
                    <a:bodyPr/>
                    <a:lstStyle/>
                    <a:p>
                      <a:pPr algn="ctr"/>
                      <a:r>
                        <a:rPr lang="en-US" sz="2400" kern="1200" dirty="0">
                          <a:solidFill>
                            <a:schemeClr val="tx1"/>
                          </a:solidFill>
                          <a:effectLst/>
                          <a:latin typeface="+mn-lt"/>
                          <a:ea typeface="+mn-ea"/>
                          <a:cs typeface="+mn-cs"/>
                        </a:rPr>
                        <a:t>8:00 a.m. to Sunset</a:t>
                      </a:r>
                      <a:endParaRPr lang="en-US" sz="2400" dirty="0"/>
                    </a:p>
                  </a:txBody>
                  <a:tcPr/>
                </a:tc>
                <a:tc>
                  <a:txBody>
                    <a:bodyPr/>
                    <a:lstStyle/>
                    <a:p>
                      <a:pPr algn="ctr"/>
                      <a:r>
                        <a:rPr lang="en-US" sz="2400" kern="1200" dirty="0">
                          <a:solidFill>
                            <a:schemeClr val="tx1"/>
                          </a:solidFill>
                          <a:effectLst/>
                          <a:latin typeface="+mn-lt"/>
                          <a:ea typeface="+mn-ea"/>
                          <a:cs typeface="+mn-cs"/>
                        </a:rPr>
                        <a:t>8:00 a.m. to 10:00 p.m.</a:t>
                      </a:r>
                      <a:endParaRPr lang="en-US" sz="2400" dirty="0"/>
                    </a:p>
                  </a:txBody>
                  <a:tcPr/>
                </a:tc>
                <a:extLst>
                  <a:ext uri="{0D108BD9-81ED-4DB2-BD59-A6C34878D82A}">
                    <a16:rowId xmlns:a16="http://schemas.microsoft.com/office/drawing/2014/main" val="1054463281"/>
                  </a:ext>
                </a:extLst>
              </a:tr>
              <a:tr h="370840">
                <a:tc gridSpan="2">
                  <a:txBody>
                    <a:bodyPr/>
                    <a:lstStyle/>
                    <a:p>
                      <a:pPr algn="ctr"/>
                      <a:r>
                        <a:rPr lang="en-US" sz="2400" kern="1200" dirty="0">
                          <a:solidFill>
                            <a:schemeClr val="tx1"/>
                          </a:solidFill>
                          <a:effectLst/>
                          <a:latin typeface="+mn-lt"/>
                          <a:ea typeface="+mn-ea"/>
                          <a:cs typeface="+mn-cs"/>
                        </a:rPr>
                        <a:t>Sundays</a:t>
                      </a:r>
                      <a:endParaRPr lang="en-US" sz="2400" dirty="0"/>
                    </a:p>
                  </a:txBody>
                  <a:tcPr/>
                </a:tc>
                <a:tc hMerge="1">
                  <a:txBody>
                    <a:bodyPr/>
                    <a:lstStyle/>
                    <a:p>
                      <a:pPr algn="ctr"/>
                      <a:endParaRPr lang="en-US" dirty="0"/>
                    </a:p>
                  </a:txBody>
                  <a:tcPr/>
                </a:tc>
                <a:extLst>
                  <a:ext uri="{0D108BD9-81ED-4DB2-BD59-A6C34878D82A}">
                    <a16:rowId xmlns:a16="http://schemas.microsoft.com/office/drawing/2014/main" val="1570657693"/>
                  </a:ext>
                </a:extLst>
              </a:tr>
              <a:tr h="370840">
                <a:tc gridSpan="2">
                  <a:txBody>
                    <a:bodyPr/>
                    <a:lstStyle/>
                    <a:p>
                      <a:pPr algn="ctr"/>
                      <a:r>
                        <a:rPr lang="en-US" sz="2400" kern="1200" dirty="0">
                          <a:solidFill>
                            <a:schemeClr val="tx1"/>
                          </a:solidFill>
                          <a:effectLst/>
                          <a:latin typeface="+mn-lt"/>
                          <a:ea typeface="+mn-ea"/>
                          <a:cs typeface="+mn-cs"/>
                        </a:rPr>
                        <a:t>9:30 a.m. To </a:t>
                      </a:r>
                      <a:r>
                        <a:rPr lang="en-US" sz="2400" b="1" kern="1200" dirty="0">
                          <a:solidFill>
                            <a:schemeClr val="tx1"/>
                          </a:solidFill>
                          <a:effectLst/>
                          <a:latin typeface="+mn-lt"/>
                          <a:ea typeface="+mn-ea"/>
                          <a:cs typeface="+mn-cs"/>
                        </a:rPr>
                        <a:t>4:00 p.m. Or Sunset</a:t>
                      </a:r>
                      <a:endParaRPr lang="en-US" sz="2400" b="1" dirty="0"/>
                    </a:p>
                  </a:txBody>
                  <a:tcPr/>
                </a:tc>
                <a:tc hMerge="1">
                  <a:txBody>
                    <a:bodyPr/>
                    <a:lstStyle/>
                    <a:p>
                      <a:pPr algn="ctr"/>
                      <a:endParaRPr lang="en-US" dirty="0"/>
                    </a:p>
                  </a:txBody>
                  <a:tcPr/>
                </a:tc>
                <a:extLst>
                  <a:ext uri="{0D108BD9-81ED-4DB2-BD59-A6C34878D82A}">
                    <a16:rowId xmlns:a16="http://schemas.microsoft.com/office/drawing/2014/main" val="1698564380"/>
                  </a:ext>
                </a:extLst>
              </a:tr>
              <a:tr h="370840">
                <a:tc gridSpan="2">
                  <a:txBody>
                    <a:bodyPr/>
                    <a:lstStyle/>
                    <a:p>
                      <a:pPr algn="ctr"/>
                      <a:r>
                        <a:rPr lang="en-US" sz="2400" kern="1200" dirty="0">
                          <a:solidFill>
                            <a:schemeClr val="tx1"/>
                          </a:solidFill>
                          <a:effectLst/>
                          <a:latin typeface="+mn-lt"/>
                          <a:ea typeface="+mn-ea"/>
                          <a:cs typeface="+mn-cs"/>
                        </a:rPr>
                        <a:t>Whichever Is Earliest.</a:t>
                      </a:r>
                      <a:endParaRPr lang="en-US" sz="2400" dirty="0"/>
                    </a:p>
                  </a:txBody>
                  <a:tcPr/>
                </a:tc>
                <a:tc hMerge="1">
                  <a:txBody>
                    <a:bodyPr/>
                    <a:lstStyle/>
                    <a:p>
                      <a:pPr algn="ctr"/>
                      <a:endParaRPr lang="en-US" dirty="0"/>
                    </a:p>
                  </a:txBody>
                  <a:tcPr/>
                </a:tc>
                <a:extLst>
                  <a:ext uri="{0D108BD9-81ED-4DB2-BD59-A6C34878D82A}">
                    <a16:rowId xmlns:a16="http://schemas.microsoft.com/office/drawing/2014/main" val="4151881853"/>
                  </a:ext>
                </a:extLst>
              </a:tr>
            </a:tbl>
          </a:graphicData>
        </a:graphic>
      </p:graphicFrame>
    </p:spTree>
    <p:extLst>
      <p:ext uri="{BB962C8B-B14F-4D97-AF65-F5344CB8AC3E}">
        <p14:creationId xmlns:p14="http://schemas.microsoft.com/office/powerpoint/2010/main" val="31443886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6F0E2-75AA-4076-B1F3-BDA002E7D5A1}"/>
              </a:ext>
            </a:extLst>
          </p:cNvPr>
          <p:cNvSpPr>
            <a:spLocks noGrp="1"/>
          </p:cNvSpPr>
          <p:nvPr>
            <p:ph type="title"/>
          </p:nvPr>
        </p:nvSpPr>
        <p:spPr/>
        <p:txBody>
          <a:bodyPr/>
          <a:lstStyle/>
          <a:p>
            <a:r>
              <a:rPr lang="en-US" dirty="0"/>
              <a:t>About The Club</a:t>
            </a:r>
          </a:p>
        </p:txBody>
      </p:sp>
      <p:sp>
        <p:nvSpPr>
          <p:cNvPr id="3" name="Content Placeholder 2">
            <a:extLst>
              <a:ext uri="{FF2B5EF4-FFF2-40B4-BE49-F238E27FC236}">
                <a16:creationId xmlns:a16="http://schemas.microsoft.com/office/drawing/2014/main" id="{730D6EFC-EB96-412B-901D-F53417646D75}"/>
              </a:ext>
            </a:extLst>
          </p:cNvPr>
          <p:cNvSpPr>
            <a:spLocks noGrp="1"/>
          </p:cNvSpPr>
          <p:nvPr>
            <p:ph idx="1"/>
          </p:nvPr>
        </p:nvSpPr>
        <p:spPr/>
        <p:txBody>
          <a:bodyPr>
            <a:normAutofit lnSpcReduction="10000"/>
          </a:bodyPr>
          <a:lstStyle/>
          <a:p>
            <a:r>
              <a:rPr lang="en-US" dirty="0"/>
              <a:t>Founded in 1921 with first meetings were held at the Dispensary Building of the Hamilton Woolen Co.</a:t>
            </a:r>
          </a:p>
          <a:p>
            <a:r>
              <a:rPr lang="en-US" dirty="0"/>
              <a:t>Present property was purchased in 1939 from the Snell Estate and meetings have been held in our Club House since 1947.</a:t>
            </a:r>
          </a:p>
          <a:p>
            <a:r>
              <a:rPr lang="en-US" dirty="0"/>
              <a:t>To the original property purchased in 1939, approximately 46 acres have been added.</a:t>
            </a:r>
          </a:p>
          <a:p>
            <a:r>
              <a:rPr lang="en-US" dirty="0"/>
              <a:t>Today the Club covers almost </a:t>
            </a:r>
            <a:r>
              <a:rPr lang="en-US" dirty="0" smtClean="0"/>
              <a:t>175 </a:t>
            </a:r>
            <a:r>
              <a:rPr lang="en-US" dirty="0"/>
              <a:t>acres.</a:t>
            </a:r>
          </a:p>
          <a:p>
            <a:r>
              <a:rPr lang="en-US" dirty="0"/>
              <a:t>The club is constantly adapting to the needs of our members. </a:t>
            </a:r>
          </a:p>
          <a:p>
            <a:r>
              <a:rPr lang="en-US" dirty="0"/>
              <a:t>Through our affiliation with the Worcester County League of Sportsman's Clubs we are continuously on the watch for legislation beneficial to sportsmen, as well as legislation that would be detrimental to our sport. </a:t>
            </a:r>
          </a:p>
        </p:txBody>
      </p:sp>
    </p:spTree>
    <p:extLst>
      <p:ext uri="{BB962C8B-B14F-4D97-AF65-F5344CB8AC3E}">
        <p14:creationId xmlns:p14="http://schemas.microsoft.com/office/powerpoint/2010/main" val="1194298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CCE2C-A164-4168-8CDE-858B52286240}"/>
              </a:ext>
            </a:extLst>
          </p:cNvPr>
          <p:cNvSpPr>
            <a:spLocks noGrp="1"/>
          </p:cNvSpPr>
          <p:nvPr>
            <p:ph type="title"/>
          </p:nvPr>
        </p:nvSpPr>
        <p:spPr/>
        <p:txBody>
          <a:bodyPr/>
          <a:lstStyle/>
          <a:p>
            <a:r>
              <a:rPr lang="en-US" dirty="0"/>
              <a:t>Club Management </a:t>
            </a:r>
            <a:r>
              <a:rPr lang="en-US" sz="2000" b="0" dirty="0"/>
              <a:t>(Page 7)</a:t>
            </a:r>
            <a:endParaRPr lang="en-US" dirty="0"/>
          </a:p>
        </p:txBody>
      </p:sp>
      <p:graphicFrame>
        <p:nvGraphicFramePr>
          <p:cNvPr id="12" name="Content Placeholder 11">
            <a:extLst>
              <a:ext uri="{FF2B5EF4-FFF2-40B4-BE49-F238E27FC236}">
                <a16:creationId xmlns:a16="http://schemas.microsoft.com/office/drawing/2014/main" id="{FEAAA183-C74E-4298-9360-C5F682BAE01F}"/>
              </a:ext>
            </a:extLst>
          </p:cNvPr>
          <p:cNvGraphicFramePr>
            <a:graphicFrameLocks noGrp="1"/>
          </p:cNvGraphicFramePr>
          <p:nvPr>
            <p:ph idx="1"/>
            <p:extLst>
              <p:ext uri="{D42A27DB-BD31-4B8C-83A1-F6EECF244321}">
                <p14:modId xmlns:p14="http://schemas.microsoft.com/office/powerpoint/2010/main" val="72677517"/>
              </p:ext>
            </p:extLst>
          </p:nvPr>
        </p:nvGraphicFramePr>
        <p:xfrm>
          <a:off x="1828800" y="1219200"/>
          <a:ext cx="5791200" cy="4905380"/>
        </p:xfrm>
        <a:graphic>
          <a:graphicData uri="http://schemas.openxmlformats.org/drawingml/2006/table">
            <a:tbl>
              <a:tblPr firstRow="1" firstCol="1" bandRow="1">
                <a:tableStyleId>{5C22544A-7EE6-4342-B048-85BDC9FD1C3A}</a:tableStyleId>
              </a:tblPr>
              <a:tblGrid>
                <a:gridCol w="2799359">
                  <a:extLst>
                    <a:ext uri="{9D8B030D-6E8A-4147-A177-3AD203B41FA5}">
                      <a16:colId xmlns:a16="http://schemas.microsoft.com/office/drawing/2014/main" val="460240495"/>
                    </a:ext>
                  </a:extLst>
                </a:gridCol>
                <a:gridCol w="2991841">
                  <a:extLst>
                    <a:ext uri="{9D8B030D-6E8A-4147-A177-3AD203B41FA5}">
                      <a16:colId xmlns:a16="http://schemas.microsoft.com/office/drawing/2014/main" val="399842913"/>
                    </a:ext>
                  </a:extLst>
                </a:gridCol>
              </a:tblGrid>
              <a:tr h="300038">
                <a:tc gridSpan="2">
                  <a:txBody>
                    <a:bodyPr/>
                    <a:lstStyle/>
                    <a:p>
                      <a:pPr marL="0" marR="0" algn="ctr">
                        <a:spcBef>
                          <a:spcPts val="0"/>
                        </a:spcBef>
                        <a:spcAft>
                          <a:spcPts val="0"/>
                        </a:spcAft>
                      </a:pPr>
                      <a:r>
                        <a:rPr lang="en-US" sz="1400" dirty="0">
                          <a:solidFill>
                            <a:schemeClr val="tx1"/>
                          </a:solidFill>
                          <a:effectLst/>
                        </a:rPr>
                        <a:t>Executive Officers</a:t>
                      </a:r>
                      <a:endParaRPr lang="en-US"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oFill/>
                  </a:tcPr>
                </a:tc>
                <a:tc hMerge="1">
                  <a:txBody>
                    <a:bodyPr/>
                    <a:lstStyle/>
                    <a:p>
                      <a:endParaRPr lang="en-US"/>
                    </a:p>
                  </a:txBody>
                  <a:tcPr/>
                </a:tc>
                <a:extLst>
                  <a:ext uri="{0D108BD9-81ED-4DB2-BD59-A6C34878D82A}">
                    <a16:rowId xmlns:a16="http://schemas.microsoft.com/office/drawing/2014/main" val="2564488"/>
                  </a:ext>
                </a:extLst>
              </a:tr>
              <a:tr h="300038">
                <a:tc>
                  <a:txBody>
                    <a:bodyPr/>
                    <a:lstStyle/>
                    <a:p>
                      <a:pPr marL="0" marR="0">
                        <a:spcBef>
                          <a:spcPts val="0"/>
                        </a:spcBef>
                        <a:spcAft>
                          <a:spcPts val="0"/>
                        </a:spcAft>
                      </a:pPr>
                      <a:r>
                        <a:rPr lang="en-US" sz="1400" dirty="0">
                          <a:solidFill>
                            <a:schemeClr val="tx1"/>
                          </a:solidFill>
                          <a:effectLst/>
                        </a:rPr>
                        <a:t>President</a:t>
                      </a:r>
                      <a:endParaRPr lang="en-US"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Kevin </a:t>
                      </a:r>
                      <a:r>
                        <a:rPr lang="en-US" sz="1400" dirty="0" err="1" smtClean="0"/>
                        <a:t>Soucie</a:t>
                      </a:r>
                      <a:endParaRPr lang="en-US" sz="1400" dirty="0"/>
                    </a:p>
                  </a:txBody>
                  <a:tcPr marL="68580" marR="68580" marT="0" marB="0">
                    <a:noFill/>
                  </a:tcPr>
                </a:tc>
                <a:extLst>
                  <a:ext uri="{0D108BD9-81ED-4DB2-BD59-A6C34878D82A}">
                    <a16:rowId xmlns:a16="http://schemas.microsoft.com/office/drawing/2014/main" val="249209275"/>
                  </a:ext>
                </a:extLst>
              </a:tr>
              <a:tr h="300038">
                <a:tc>
                  <a:txBody>
                    <a:bodyPr/>
                    <a:lstStyle/>
                    <a:p>
                      <a:pPr marL="0" marR="0">
                        <a:spcBef>
                          <a:spcPts val="0"/>
                        </a:spcBef>
                        <a:spcAft>
                          <a:spcPts val="0"/>
                        </a:spcAft>
                      </a:pPr>
                      <a:r>
                        <a:rPr lang="en-US" sz="1400" dirty="0">
                          <a:solidFill>
                            <a:schemeClr val="tx1"/>
                          </a:solidFill>
                          <a:effectLst/>
                        </a:rPr>
                        <a:t>Vice President</a:t>
                      </a:r>
                      <a:endParaRPr lang="en-US"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oFill/>
                  </a:tcPr>
                </a:tc>
                <a:tc>
                  <a:txBody>
                    <a:bodyPr/>
                    <a:lstStyle/>
                    <a:p>
                      <a:pPr marL="0" marR="0">
                        <a:spcBef>
                          <a:spcPts val="0"/>
                        </a:spcBef>
                        <a:spcAft>
                          <a:spcPts val="0"/>
                        </a:spcAft>
                      </a:pPr>
                      <a:r>
                        <a:rPr lang="en-US" sz="1400" dirty="0" smtClean="0">
                          <a:effectLst/>
                          <a:latin typeface="+mn-lt"/>
                          <a:ea typeface="+mn-ea"/>
                          <a:cs typeface="+mn-cs"/>
                        </a:rPr>
                        <a:t>Don</a:t>
                      </a:r>
                      <a:r>
                        <a:rPr lang="en-US" sz="1400" baseline="0" dirty="0" smtClean="0">
                          <a:effectLst/>
                          <a:latin typeface="+mn-lt"/>
                          <a:ea typeface="+mn-ea"/>
                          <a:cs typeface="+mn-cs"/>
                        </a:rPr>
                        <a:t> Taft</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922177698"/>
                  </a:ext>
                </a:extLst>
              </a:tr>
              <a:tr h="300038">
                <a:tc>
                  <a:txBody>
                    <a:bodyPr/>
                    <a:lstStyle/>
                    <a:p>
                      <a:pPr marL="0" marR="0">
                        <a:spcBef>
                          <a:spcPts val="0"/>
                        </a:spcBef>
                        <a:spcAft>
                          <a:spcPts val="0"/>
                        </a:spcAft>
                      </a:pPr>
                      <a:r>
                        <a:rPr lang="en-US" sz="1400">
                          <a:solidFill>
                            <a:schemeClr val="tx1"/>
                          </a:solidFill>
                          <a:effectLst/>
                        </a:rPr>
                        <a:t>Treasurer</a:t>
                      </a:r>
                      <a:endParaRPr lang="en-US"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oFill/>
                  </a:tcPr>
                </a:tc>
                <a:tc>
                  <a:txBody>
                    <a:bodyPr/>
                    <a:lstStyle/>
                    <a:p>
                      <a:pPr marL="0" marR="0">
                        <a:spcBef>
                          <a:spcPts val="0"/>
                        </a:spcBef>
                        <a:spcAft>
                          <a:spcPts val="0"/>
                        </a:spcAft>
                      </a:pPr>
                      <a:r>
                        <a:rPr lang="en-US" sz="1400" dirty="0">
                          <a:effectLst/>
                        </a:rPr>
                        <a:t>Kathy Soucie</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1935487203"/>
                  </a:ext>
                </a:extLst>
              </a:tr>
              <a:tr h="300038">
                <a:tc>
                  <a:txBody>
                    <a:bodyPr/>
                    <a:lstStyle/>
                    <a:p>
                      <a:pPr marL="0" marR="0">
                        <a:spcBef>
                          <a:spcPts val="0"/>
                        </a:spcBef>
                        <a:spcAft>
                          <a:spcPts val="0"/>
                        </a:spcAft>
                      </a:pPr>
                      <a:r>
                        <a:rPr lang="en-US" sz="1400">
                          <a:solidFill>
                            <a:schemeClr val="tx1"/>
                          </a:solidFill>
                          <a:effectLst/>
                        </a:rPr>
                        <a:t>Secretary</a:t>
                      </a:r>
                      <a:endParaRPr lang="en-US"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oFill/>
                  </a:tcPr>
                </a:tc>
                <a:tc>
                  <a:txBody>
                    <a:bodyPr/>
                    <a:lstStyle/>
                    <a:p>
                      <a:pPr marL="0" marR="0">
                        <a:spcBef>
                          <a:spcPts val="0"/>
                        </a:spcBef>
                        <a:spcAft>
                          <a:spcPts val="0"/>
                        </a:spcAft>
                      </a:pPr>
                      <a:r>
                        <a:rPr lang="en-US" sz="1400" dirty="0" smtClean="0">
                          <a:effectLst/>
                          <a:latin typeface="+mn-lt"/>
                          <a:ea typeface="+mn-ea"/>
                          <a:cs typeface="+mn-cs"/>
                        </a:rPr>
                        <a:t>Josh Lillie</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2585972975"/>
                  </a:ext>
                </a:extLst>
              </a:tr>
              <a:tr h="404810">
                <a:tc gridSpan="2">
                  <a:txBody>
                    <a:bodyPr/>
                    <a:lstStyle/>
                    <a:p>
                      <a:pPr marL="0" marR="0" algn="ctr">
                        <a:spcBef>
                          <a:spcPts val="0"/>
                        </a:spcBef>
                        <a:spcAft>
                          <a:spcPts val="0"/>
                        </a:spcAft>
                      </a:pPr>
                      <a:r>
                        <a:rPr lang="en-US" sz="1400" dirty="0">
                          <a:solidFill>
                            <a:schemeClr val="tx1"/>
                          </a:solidFill>
                          <a:effectLst/>
                        </a:rPr>
                        <a:t>Board of Directors</a:t>
                      </a:r>
                      <a:endParaRPr lang="en-US"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oFill/>
                  </a:tcPr>
                </a:tc>
                <a:tc hMerge="1">
                  <a:txBody>
                    <a:bodyPr/>
                    <a:lstStyle/>
                    <a:p>
                      <a:endParaRPr lang="en-US"/>
                    </a:p>
                  </a:txBody>
                  <a:tcPr/>
                </a:tc>
                <a:extLst>
                  <a:ext uri="{0D108BD9-81ED-4DB2-BD59-A6C34878D82A}">
                    <a16:rowId xmlns:a16="http://schemas.microsoft.com/office/drawing/2014/main" val="2185088013"/>
                  </a:ext>
                </a:extLst>
              </a:tr>
              <a:tr h="300038">
                <a:tc>
                  <a:txBody>
                    <a:bodyPr/>
                    <a:lstStyle/>
                    <a:p>
                      <a:pPr marL="0" marR="0" algn="just">
                        <a:lnSpc>
                          <a:spcPct val="115000"/>
                        </a:lnSpc>
                        <a:spcBef>
                          <a:spcPts val="0"/>
                        </a:spcBef>
                        <a:spcAft>
                          <a:spcPts val="0"/>
                        </a:spcAft>
                      </a:pPr>
                      <a:r>
                        <a:rPr lang="en-US" sz="14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Term expires 2023</a:t>
                      </a:r>
                      <a:endParaRPr lang="en-US" sz="1200" dirty="0">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9525" marB="0">
                    <a:noFill/>
                  </a:tcPr>
                </a:tc>
                <a:tc>
                  <a:txBody>
                    <a:bodyPr/>
                    <a:lstStyle/>
                    <a:p>
                      <a:endParaRPr lang="en-US" sz="1200">
                        <a:effectLst/>
                        <a:latin typeface="Cambria" panose="02040503050406030204" pitchFamily="18" charset="0"/>
                      </a:endParaRPr>
                    </a:p>
                  </a:txBody>
                  <a:tcPr marL="68580" marR="68580" marT="9525" marB="0">
                    <a:noFill/>
                  </a:tcPr>
                </a:tc>
                <a:extLst>
                  <a:ext uri="{0D108BD9-81ED-4DB2-BD59-A6C34878D82A}">
                    <a16:rowId xmlns:a16="http://schemas.microsoft.com/office/drawing/2014/main" val="1385504325"/>
                  </a:ext>
                </a:extLst>
              </a:tr>
              <a:tr h="300038">
                <a:tc>
                  <a:txBody>
                    <a:bodyPr/>
                    <a:lstStyle/>
                    <a:p>
                      <a:pPr marL="0" marR="0" algn="just">
                        <a:lnSpc>
                          <a:spcPct val="115000"/>
                        </a:lnSpc>
                        <a:spcBef>
                          <a:spcPts val="0"/>
                        </a:spcBef>
                        <a:spcAft>
                          <a:spcPts val="0"/>
                        </a:spcAft>
                      </a:pPr>
                      <a:r>
                        <a:rPr lang="en-US" sz="1400" b="0"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Sandro “Sam” DiDonato</a:t>
                      </a:r>
                      <a:endParaRPr lang="en-US" sz="1200" b="0">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9525" marB="0">
                    <a:noFill/>
                  </a:tcPr>
                </a:tc>
                <a:tc>
                  <a:txBody>
                    <a:bodyPr/>
                    <a:lstStyle/>
                    <a:p>
                      <a:pPr marL="0" marR="0" algn="just">
                        <a:lnSpc>
                          <a:spcPct val="115000"/>
                        </a:lnSpc>
                        <a:spcBef>
                          <a:spcPts val="0"/>
                        </a:spcBef>
                        <a:spcAft>
                          <a:spcPts val="0"/>
                        </a:spcAft>
                      </a:pPr>
                      <a:r>
                        <a:rPr lang="en-US" sz="1400"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Larry Labonte</a:t>
                      </a:r>
                      <a:endParaRPr lang="en-US" sz="1200">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9525" marB="0">
                    <a:noFill/>
                  </a:tcPr>
                </a:tc>
                <a:extLst>
                  <a:ext uri="{0D108BD9-81ED-4DB2-BD59-A6C34878D82A}">
                    <a16:rowId xmlns:a16="http://schemas.microsoft.com/office/drawing/2014/main" val="2062876326"/>
                  </a:ext>
                </a:extLst>
              </a:tr>
              <a:tr h="300038">
                <a:tc>
                  <a:txBody>
                    <a:bodyPr/>
                    <a:lstStyle/>
                    <a:p>
                      <a:pPr marL="0" marR="0" algn="just">
                        <a:lnSpc>
                          <a:spcPct val="115000"/>
                        </a:lnSpc>
                        <a:spcBef>
                          <a:spcPts val="0"/>
                        </a:spcBef>
                        <a:spcAft>
                          <a:spcPts val="0"/>
                        </a:spcAft>
                      </a:pPr>
                      <a:r>
                        <a:rPr lang="en-US" sz="1400" b="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Lenny Senecal</a:t>
                      </a:r>
                      <a:endParaRPr lang="en-US" sz="1200" b="0" dirty="0">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9525" marB="0">
                    <a:noFill/>
                  </a:tcPr>
                </a:tc>
                <a:tc>
                  <a:txBody>
                    <a:bodyPr/>
                    <a:lstStyle/>
                    <a:p>
                      <a:pPr marL="0" marR="0" algn="just">
                        <a:lnSpc>
                          <a:spcPct val="115000"/>
                        </a:lnSpc>
                        <a:spcBef>
                          <a:spcPts val="0"/>
                        </a:spcBef>
                        <a:spcAft>
                          <a:spcPts val="0"/>
                        </a:spcAft>
                      </a:pPr>
                      <a:r>
                        <a:rPr lang="en-US" sz="14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Jeff Smith</a:t>
                      </a:r>
                      <a:endParaRPr lang="en-US" sz="1200" dirty="0">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9525" marB="0">
                    <a:noFill/>
                  </a:tcPr>
                </a:tc>
                <a:extLst>
                  <a:ext uri="{0D108BD9-81ED-4DB2-BD59-A6C34878D82A}">
                    <a16:rowId xmlns:a16="http://schemas.microsoft.com/office/drawing/2014/main" val="562135956"/>
                  </a:ext>
                </a:extLst>
              </a:tr>
              <a:tr h="300038">
                <a:tc>
                  <a:txBody>
                    <a:bodyPr/>
                    <a:lstStyle/>
                    <a:p>
                      <a:pPr marL="0" marR="0" algn="just">
                        <a:lnSpc>
                          <a:spcPct val="115000"/>
                        </a:lnSpc>
                        <a:spcBef>
                          <a:spcPts val="0"/>
                        </a:spcBef>
                        <a:spcAft>
                          <a:spcPts val="0"/>
                        </a:spcAft>
                      </a:pPr>
                      <a:r>
                        <a:rPr lang="en-US" sz="14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Term expires 2024</a:t>
                      </a:r>
                      <a:endParaRPr lang="en-US" sz="1200" dirty="0">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9525" marB="0">
                    <a:noFill/>
                  </a:tcPr>
                </a:tc>
                <a:tc>
                  <a:txBody>
                    <a:bodyPr/>
                    <a:lstStyle/>
                    <a:p>
                      <a:pPr marL="0" marR="0" algn="just">
                        <a:lnSpc>
                          <a:spcPct val="115000"/>
                        </a:lnSpc>
                        <a:spcBef>
                          <a:spcPts val="0"/>
                        </a:spcBef>
                        <a:spcAft>
                          <a:spcPts val="0"/>
                        </a:spcAft>
                      </a:pPr>
                      <a:r>
                        <a:rPr lang="en-US" sz="1400"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200">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9525" marB="0">
                    <a:noFill/>
                  </a:tcPr>
                </a:tc>
                <a:extLst>
                  <a:ext uri="{0D108BD9-81ED-4DB2-BD59-A6C34878D82A}">
                    <a16:rowId xmlns:a16="http://schemas.microsoft.com/office/drawing/2014/main" val="2056236841"/>
                  </a:ext>
                </a:extLst>
              </a:tr>
              <a:tr h="300038">
                <a:tc>
                  <a:txBody>
                    <a:bodyPr/>
                    <a:lstStyle/>
                    <a:p>
                      <a:pPr marL="0" marR="0" algn="just">
                        <a:lnSpc>
                          <a:spcPct val="115000"/>
                        </a:lnSpc>
                        <a:spcBef>
                          <a:spcPts val="0"/>
                        </a:spcBef>
                        <a:spcAft>
                          <a:spcPts val="0"/>
                        </a:spcAft>
                      </a:pPr>
                      <a:r>
                        <a:rPr lang="en-US" sz="1400" b="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Michael Blanchard</a:t>
                      </a:r>
                      <a:endParaRPr lang="en-US" sz="1200" b="0" dirty="0">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9525" marB="0">
                    <a:noFill/>
                  </a:tcPr>
                </a:tc>
                <a:tc>
                  <a:txBody>
                    <a:bodyPr/>
                    <a:lstStyle/>
                    <a:p>
                      <a:pPr marL="0" marR="0" algn="just">
                        <a:lnSpc>
                          <a:spcPct val="115000"/>
                        </a:lnSpc>
                        <a:spcBef>
                          <a:spcPts val="0"/>
                        </a:spcBef>
                        <a:spcAft>
                          <a:spcPts val="0"/>
                        </a:spcAft>
                      </a:pPr>
                      <a:r>
                        <a:rPr lang="en-US" sz="1400"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Daniel Krasnecky</a:t>
                      </a:r>
                      <a:endParaRPr lang="en-US" sz="1200">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9525" marB="0">
                    <a:noFill/>
                  </a:tcPr>
                </a:tc>
                <a:extLst>
                  <a:ext uri="{0D108BD9-81ED-4DB2-BD59-A6C34878D82A}">
                    <a16:rowId xmlns:a16="http://schemas.microsoft.com/office/drawing/2014/main" val="140772200"/>
                  </a:ext>
                </a:extLst>
              </a:tr>
              <a:tr h="300038">
                <a:tc>
                  <a:txBody>
                    <a:bodyPr/>
                    <a:lstStyle/>
                    <a:p>
                      <a:pPr marL="0" marR="0" algn="just">
                        <a:lnSpc>
                          <a:spcPct val="115000"/>
                        </a:lnSpc>
                        <a:spcBef>
                          <a:spcPts val="0"/>
                        </a:spcBef>
                        <a:spcAft>
                          <a:spcPts val="0"/>
                        </a:spcAft>
                      </a:pPr>
                      <a:r>
                        <a:rPr lang="en-US" sz="1400" b="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Steve McNamara</a:t>
                      </a:r>
                      <a:endParaRPr lang="en-US" sz="1200" b="0" dirty="0">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9525" marB="0">
                    <a:noFill/>
                  </a:tcPr>
                </a:tc>
                <a:tc>
                  <a:txBody>
                    <a:bodyPr/>
                    <a:lstStyle/>
                    <a:p>
                      <a:pPr marL="0" marR="0" algn="just">
                        <a:lnSpc>
                          <a:spcPct val="115000"/>
                        </a:lnSpc>
                        <a:spcBef>
                          <a:spcPts val="0"/>
                        </a:spcBef>
                        <a:spcAft>
                          <a:spcPts val="0"/>
                        </a:spcAft>
                      </a:pPr>
                      <a:r>
                        <a:rPr lang="en-US" sz="14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Gary Sanborn</a:t>
                      </a:r>
                      <a:endParaRPr lang="en-US" sz="1200" dirty="0">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9525" marB="0">
                    <a:noFill/>
                  </a:tcPr>
                </a:tc>
                <a:extLst>
                  <a:ext uri="{0D108BD9-81ED-4DB2-BD59-A6C34878D82A}">
                    <a16:rowId xmlns:a16="http://schemas.microsoft.com/office/drawing/2014/main" val="1718660678"/>
                  </a:ext>
                </a:extLst>
              </a:tr>
              <a:tr h="300038">
                <a:tc>
                  <a:txBody>
                    <a:bodyPr/>
                    <a:lstStyle/>
                    <a:p>
                      <a:pPr marL="0" marR="0" algn="just">
                        <a:lnSpc>
                          <a:spcPct val="115000"/>
                        </a:lnSpc>
                        <a:spcBef>
                          <a:spcPts val="0"/>
                        </a:spcBef>
                        <a:spcAft>
                          <a:spcPts val="0"/>
                        </a:spcAft>
                      </a:pPr>
                      <a:r>
                        <a:rPr lang="en-US" sz="14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Term expires </a:t>
                      </a:r>
                      <a:r>
                        <a:rPr lang="en-US" sz="1400" b="1" kern="12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2025</a:t>
                      </a:r>
                      <a:endParaRPr lang="en-US" sz="1200" dirty="0">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9525" marB="0">
                    <a:noFill/>
                  </a:tcPr>
                </a:tc>
                <a:tc>
                  <a:txBody>
                    <a:bodyPr/>
                    <a:lstStyle/>
                    <a:p>
                      <a:pPr marL="0" marR="0" algn="just">
                        <a:lnSpc>
                          <a:spcPct val="115000"/>
                        </a:lnSpc>
                        <a:spcBef>
                          <a:spcPts val="0"/>
                        </a:spcBef>
                        <a:spcAft>
                          <a:spcPts val="0"/>
                        </a:spcAft>
                      </a:pPr>
                      <a:r>
                        <a:rPr lang="en-US" sz="1400"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200">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9525" marB="0">
                    <a:noFill/>
                  </a:tcPr>
                </a:tc>
                <a:extLst>
                  <a:ext uri="{0D108BD9-81ED-4DB2-BD59-A6C34878D82A}">
                    <a16:rowId xmlns:a16="http://schemas.microsoft.com/office/drawing/2014/main" val="3458845033"/>
                  </a:ext>
                </a:extLst>
              </a:tr>
              <a:tr h="300038">
                <a:tc>
                  <a:txBody>
                    <a:bodyPr/>
                    <a:lstStyle/>
                    <a:p>
                      <a:pPr marL="0" marR="0" algn="just">
                        <a:lnSpc>
                          <a:spcPct val="115000"/>
                        </a:lnSpc>
                        <a:spcBef>
                          <a:spcPts val="0"/>
                        </a:spcBef>
                        <a:spcAft>
                          <a:spcPts val="0"/>
                        </a:spcAft>
                      </a:pPr>
                      <a:r>
                        <a:rPr lang="en-US" sz="14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Bert Berthiaume </a:t>
                      </a:r>
                    </a:p>
                  </a:txBody>
                  <a:tcPr marL="68580" marR="68580" marT="0" marB="0">
                    <a:noFill/>
                  </a:tcPr>
                </a:tc>
                <a:tc>
                  <a:txBody>
                    <a:bodyPr/>
                    <a:lstStyle/>
                    <a:p>
                      <a:pPr marL="0" marR="0" algn="just">
                        <a:lnSpc>
                          <a:spcPct val="115000"/>
                        </a:lnSpc>
                        <a:spcBef>
                          <a:spcPts val="0"/>
                        </a:spcBef>
                        <a:spcAft>
                          <a:spcPts val="0"/>
                        </a:spcAft>
                      </a:pPr>
                      <a:r>
                        <a:rPr lang="en-US" sz="1400">
                          <a:effectLst/>
                          <a:latin typeface="Calibri" panose="020F0502020204030204" pitchFamily="34" charset="0"/>
                          <a:ea typeface="Times New Roman" panose="02020603050405020304" pitchFamily="18" charset="0"/>
                          <a:cs typeface="Calibri" panose="020F0502020204030204" pitchFamily="34" charset="0"/>
                        </a:rPr>
                        <a:t>Alan Jeskey </a:t>
                      </a:r>
                    </a:p>
                  </a:txBody>
                  <a:tcPr marL="68580" marR="68580" marT="0" marB="0">
                    <a:noFill/>
                  </a:tcPr>
                </a:tc>
                <a:extLst>
                  <a:ext uri="{0D108BD9-81ED-4DB2-BD59-A6C34878D82A}">
                    <a16:rowId xmlns:a16="http://schemas.microsoft.com/office/drawing/2014/main" val="4140863797"/>
                  </a:ext>
                </a:extLst>
              </a:tr>
              <a:tr h="300038">
                <a:tc>
                  <a:txBody>
                    <a:bodyPr/>
                    <a:lstStyle/>
                    <a:p>
                      <a:pPr marL="0" marR="0" algn="just">
                        <a:lnSpc>
                          <a:spcPct val="115000"/>
                        </a:lnSpc>
                        <a:spcBef>
                          <a:spcPts val="0"/>
                        </a:spcBef>
                        <a:spcAft>
                          <a:spcPts val="0"/>
                        </a:spcAft>
                      </a:pPr>
                      <a:r>
                        <a:rPr lang="en-US" sz="14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Drew </a:t>
                      </a:r>
                      <a:r>
                        <a:rPr lang="en-US" sz="1400" b="0" dirty="0" err="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Nieuwenhoff</a:t>
                      </a:r>
                      <a:endParaRPr lang="en-US" sz="14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oFill/>
                  </a:tcPr>
                </a:tc>
                <a:tc>
                  <a:txBody>
                    <a:bodyPr/>
                    <a:lstStyle/>
                    <a:p>
                      <a:pPr marL="0" marR="0" algn="just">
                        <a:lnSpc>
                          <a:spcPct val="115000"/>
                        </a:lnSpc>
                        <a:spcBef>
                          <a:spcPts val="0"/>
                        </a:spcBef>
                        <a:spcAft>
                          <a:spcPts val="0"/>
                        </a:spcAft>
                      </a:pPr>
                      <a:r>
                        <a:rPr lang="en-US" sz="1400" dirty="0">
                          <a:effectLst/>
                          <a:latin typeface="Calibri" panose="020F0502020204030204" pitchFamily="34" charset="0"/>
                          <a:ea typeface="Times New Roman" panose="02020603050405020304" pitchFamily="18" charset="0"/>
                          <a:cs typeface="Calibri" panose="020F0502020204030204" pitchFamily="34" charset="0"/>
                        </a:rPr>
                        <a:t>Joe Pastier</a:t>
                      </a:r>
                    </a:p>
                  </a:txBody>
                  <a:tcPr marL="68580" marR="68580" marT="0" marB="0">
                    <a:noFill/>
                  </a:tcPr>
                </a:tc>
                <a:extLst>
                  <a:ext uri="{0D108BD9-81ED-4DB2-BD59-A6C34878D82A}">
                    <a16:rowId xmlns:a16="http://schemas.microsoft.com/office/drawing/2014/main" val="143003533"/>
                  </a:ext>
                </a:extLst>
              </a:tr>
              <a:tr h="300038">
                <a:tc>
                  <a:txBody>
                    <a:bodyPr/>
                    <a:lstStyle/>
                    <a:p>
                      <a:pPr marL="0" marR="0" algn="just">
                        <a:lnSpc>
                          <a:spcPct val="115000"/>
                        </a:lnSpc>
                        <a:spcBef>
                          <a:spcPts val="0"/>
                        </a:spcBef>
                        <a:spcAft>
                          <a:spcPts val="0"/>
                        </a:spcAft>
                      </a:pPr>
                      <a:endParaRPr lang="en-US" sz="1200" dirty="0">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9525" marB="0">
                    <a:noFill/>
                  </a:tcPr>
                </a:tc>
                <a:tc>
                  <a:txBody>
                    <a:bodyPr/>
                    <a:lstStyle/>
                    <a:p>
                      <a:pPr marL="0" marR="0" algn="just">
                        <a:lnSpc>
                          <a:spcPct val="115000"/>
                        </a:lnSpc>
                        <a:spcBef>
                          <a:spcPts val="0"/>
                        </a:spcBef>
                        <a:spcAft>
                          <a:spcPts val="0"/>
                        </a:spcAft>
                      </a:pPr>
                      <a:endParaRPr lang="en-US" sz="1200" dirty="0">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9525" marB="0">
                    <a:noFill/>
                  </a:tcPr>
                </a:tc>
                <a:extLst>
                  <a:ext uri="{0D108BD9-81ED-4DB2-BD59-A6C34878D82A}">
                    <a16:rowId xmlns:a16="http://schemas.microsoft.com/office/drawing/2014/main" val="2365146787"/>
                  </a:ext>
                </a:extLst>
              </a:tr>
            </a:tbl>
          </a:graphicData>
        </a:graphic>
      </p:graphicFrame>
      <p:sp>
        <p:nvSpPr>
          <p:cNvPr id="13" name="Rectangle 2">
            <a:extLst>
              <a:ext uri="{FF2B5EF4-FFF2-40B4-BE49-F238E27FC236}">
                <a16:creationId xmlns:a16="http://schemas.microsoft.com/office/drawing/2014/main" id="{94C1355C-CF1D-451F-BD33-8AB70407D183}"/>
              </a:ext>
            </a:extLst>
          </p:cNvPr>
          <p:cNvSpPr>
            <a:spLocks noChangeArrowheads="1"/>
          </p:cNvSpPr>
          <p:nvPr/>
        </p:nvSpPr>
        <p:spPr bwMode="auto">
          <a:xfrm>
            <a:off x="-150008" y="-1984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3870176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A0CACD7-6745-488E-97A9-EC058FCDA652}"/>
              </a:ext>
            </a:extLst>
          </p:cNvPr>
          <p:cNvSpPr>
            <a:spLocks noGrp="1"/>
          </p:cNvSpPr>
          <p:nvPr>
            <p:ph type="ctrTitle"/>
          </p:nvPr>
        </p:nvSpPr>
        <p:spPr/>
        <p:txBody>
          <a:bodyPr/>
          <a:lstStyle/>
          <a:p>
            <a:pPr algn="ctr"/>
            <a:r>
              <a:rPr lang="en-US" dirty="0"/>
              <a:t>Committees</a:t>
            </a:r>
          </a:p>
        </p:txBody>
      </p:sp>
      <p:sp>
        <p:nvSpPr>
          <p:cNvPr id="7" name="Subtitle 6">
            <a:extLst>
              <a:ext uri="{FF2B5EF4-FFF2-40B4-BE49-F238E27FC236}">
                <a16:creationId xmlns:a16="http://schemas.microsoft.com/office/drawing/2014/main" id="{CB332576-5231-45E3-B149-B833A906E4D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521639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0FFB6-8850-45AC-A3B8-BA83D31F12EB}"/>
              </a:ext>
            </a:extLst>
          </p:cNvPr>
          <p:cNvSpPr>
            <a:spLocks noGrp="1"/>
          </p:cNvSpPr>
          <p:nvPr>
            <p:ph type="title"/>
          </p:nvPr>
        </p:nvSpPr>
        <p:spPr/>
        <p:txBody>
          <a:bodyPr/>
          <a:lstStyle/>
          <a:p>
            <a:r>
              <a:rPr lang="en-US" dirty="0"/>
              <a:t>Archery </a:t>
            </a:r>
            <a:r>
              <a:rPr lang="en-US" sz="2000" b="0" dirty="0"/>
              <a:t>(Page 8)</a:t>
            </a:r>
          </a:p>
        </p:txBody>
      </p:sp>
      <p:sp>
        <p:nvSpPr>
          <p:cNvPr id="3" name="Content Placeholder 2">
            <a:extLst>
              <a:ext uri="{FF2B5EF4-FFF2-40B4-BE49-F238E27FC236}">
                <a16:creationId xmlns:a16="http://schemas.microsoft.com/office/drawing/2014/main" id="{F6482F04-5D5D-45E2-93C4-B6BE5B06C268}"/>
              </a:ext>
            </a:extLst>
          </p:cNvPr>
          <p:cNvSpPr>
            <a:spLocks noGrp="1"/>
          </p:cNvSpPr>
          <p:nvPr>
            <p:ph idx="1"/>
          </p:nvPr>
        </p:nvSpPr>
        <p:spPr/>
        <p:txBody>
          <a:bodyPr/>
          <a:lstStyle/>
          <a:p>
            <a:pPr lvl="0"/>
            <a:r>
              <a:rPr lang="en-US" dirty="0"/>
              <a:t>Outdoor range year-round thought the back part of the grounds</a:t>
            </a:r>
          </a:p>
          <a:p>
            <a:pPr lvl="0"/>
            <a:r>
              <a:rPr lang="en-US" dirty="0"/>
              <a:t>Indoor range within the pavilion during the winter months</a:t>
            </a:r>
          </a:p>
          <a:p>
            <a:pPr lvl="0"/>
            <a:r>
              <a:rPr lang="en-US" dirty="0"/>
              <a:t>Multiple seasons throughout the year (spot, winter, 3D, kids instructional)</a:t>
            </a:r>
          </a:p>
          <a:p>
            <a:pPr lvl="0"/>
            <a:r>
              <a:rPr lang="en-US" dirty="0"/>
              <a:t>Host to the Rinehart 3D Archery shoot for many years.  601 archers in 2017, just under 600 archers in </a:t>
            </a:r>
            <a:r>
              <a:rPr lang="en-US" dirty="0" smtClean="0"/>
              <a:t>2018, 700 archers in 2019, 520 </a:t>
            </a:r>
            <a:r>
              <a:rPr lang="en-US" smtClean="0"/>
              <a:t>archers in 2021</a:t>
            </a:r>
            <a:endParaRPr lang="en-US" dirty="0"/>
          </a:p>
          <a:p>
            <a:endParaRPr lang="en-US" dirty="0"/>
          </a:p>
        </p:txBody>
      </p:sp>
    </p:spTree>
    <p:extLst>
      <p:ext uri="{BB962C8B-B14F-4D97-AF65-F5344CB8AC3E}">
        <p14:creationId xmlns:p14="http://schemas.microsoft.com/office/powerpoint/2010/main" val="10277196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63EBC-8F55-459C-BA4F-5C7E3FAF1073}"/>
              </a:ext>
            </a:extLst>
          </p:cNvPr>
          <p:cNvSpPr>
            <a:spLocks noGrp="1"/>
          </p:cNvSpPr>
          <p:nvPr>
            <p:ph type="title"/>
          </p:nvPr>
        </p:nvSpPr>
        <p:spPr/>
        <p:txBody>
          <a:bodyPr/>
          <a:lstStyle/>
          <a:p>
            <a:r>
              <a:rPr lang="en-US" dirty="0"/>
              <a:t>Bar/Kitchen </a:t>
            </a:r>
            <a:r>
              <a:rPr lang="en-US" sz="2000" b="0" dirty="0"/>
              <a:t>(Page 9)</a:t>
            </a:r>
          </a:p>
        </p:txBody>
      </p:sp>
      <p:sp>
        <p:nvSpPr>
          <p:cNvPr id="3" name="Content Placeholder 2">
            <a:extLst>
              <a:ext uri="{FF2B5EF4-FFF2-40B4-BE49-F238E27FC236}">
                <a16:creationId xmlns:a16="http://schemas.microsoft.com/office/drawing/2014/main" id="{850C41A0-EF0C-4153-A9AA-70C6A97CB447}"/>
              </a:ext>
            </a:extLst>
          </p:cNvPr>
          <p:cNvSpPr>
            <a:spLocks noGrp="1"/>
          </p:cNvSpPr>
          <p:nvPr>
            <p:ph idx="1"/>
          </p:nvPr>
        </p:nvSpPr>
        <p:spPr/>
        <p:txBody>
          <a:bodyPr/>
          <a:lstStyle/>
          <a:p>
            <a:pPr lvl="0"/>
            <a:r>
              <a:rPr lang="en-US" dirty="0"/>
              <a:t>Open Friday nights at </a:t>
            </a:r>
            <a:r>
              <a:rPr lang="en-US" dirty="0" smtClean="0"/>
              <a:t>6:00 </a:t>
            </a:r>
            <a:r>
              <a:rPr lang="en-US" dirty="0"/>
              <a:t>p.m</a:t>
            </a:r>
            <a:r>
              <a:rPr lang="en-US" dirty="0" smtClean="0"/>
              <a:t>. with food being served</a:t>
            </a:r>
          </a:p>
          <a:p>
            <a:pPr lvl="0"/>
            <a:r>
              <a:rPr lang="en-US" dirty="0" smtClean="0"/>
              <a:t>Fish Fry Fridays during lent</a:t>
            </a:r>
          </a:p>
          <a:p>
            <a:pPr lvl="0"/>
            <a:r>
              <a:rPr lang="en-US" dirty="0" smtClean="0"/>
              <a:t>Bar </a:t>
            </a:r>
            <a:r>
              <a:rPr lang="en-US" dirty="0"/>
              <a:t>may close early is no customers</a:t>
            </a:r>
          </a:p>
          <a:p>
            <a:pPr lvl="0"/>
            <a:r>
              <a:rPr lang="en-US" dirty="0"/>
              <a:t>Children are welcome</a:t>
            </a:r>
          </a:p>
          <a:p>
            <a:endParaRPr lang="en-US" dirty="0"/>
          </a:p>
        </p:txBody>
      </p:sp>
    </p:spTree>
    <p:extLst>
      <p:ext uri="{BB962C8B-B14F-4D97-AF65-F5344CB8AC3E}">
        <p14:creationId xmlns:p14="http://schemas.microsoft.com/office/powerpoint/2010/main" val="11196673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21328</TotalTime>
  <Words>1515</Words>
  <Application>Microsoft Office PowerPoint</Application>
  <PresentationFormat>On-screen Show (4:3)</PresentationFormat>
  <Paragraphs>215</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Cambria</vt:lpstr>
      <vt:lpstr>Times New Roman</vt:lpstr>
      <vt:lpstr>Office Theme</vt:lpstr>
      <vt:lpstr>Hamilton Rod and Gun Club New Membership Information</vt:lpstr>
      <vt:lpstr>Membership Portal(page 1)</vt:lpstr>
      <vt:lpstr>Welcome Email</vt:lpstr>
      <vt:lpstr>Hours of Operations (Page 3) </vt:lpstr>
      <vt:lpstr>About The Club</vt:lpstr>
      <vt:lpstr>Club Management (Page 7)</vt:lpstr>
      <vt:lpstr>Committees</vt:lpstr>
      <vt:lpstr>Archery (Page 8)</vt:lpstr>
      <vt:lpstr>Bar/Kitchen (Page 9)</vt:lpstr>
      <vt:lpstr>Camping (Page 10)</vt:lpstr>
      <vt:lpstr>Fishing (Page 11)</vt:lpstr>
      <vt:lpstr>Maintenance/Grounds (Page 12)</vt:lpstr>
      <vt:lpstr>Membership (Page 12)</vt:lpstr>
      <vt:lpstr>Pistol (Page 13)</vt:lpstr>
      <vt:lpstr>Rentals (Page 14)</vt:lpstr>
      <vt:lpstr>Rifle (Page 15)</vt:lpstr>
      <vt:lpstr>Trap (Page 15)</vt:lpstr>
      <vt:lpstr>Upland Bird Club (UBC) (Page 16)</vt:lpstr>
      <vt:lpstr>Wounded Warriors</vt:lpstr>
      <vt:lpstr>Youth and Entertainment (Page 17)</vt:lpstr>
      <vt:lpstr>Additional Information</vt:lpstr>
      <vt:lpstr>Volunteerism (Page 18)</vt:lpstr>
      <vt:lpstr>Upcoming Calendar of Events</vt:lpstr>
      <vt:lpstr>Other Information</vt:lpstr>
      <vt:lpstr>Membership Next Steps</vt:lpstr>
      <vt:lpstr>Membership Classes</vt:lpstr>
      <vt:lpstr>Fee Schedule </vt:lpstr>
    </vt:vector>
  </TitlesOfParts>
  <Company>SAINT-GOBAIN 1.8</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Coleates, Robert B.</dc:creator>
  <cp:lastModifiedBy>Lorrie R. Jeskey</cp:lastModifiedBy>
  <cp:revision>185</cp:revision>
  <cp:lastPrinted>2017-05-08T15:03:58Z</cp:lastPrinted>
  <dcterms:created xsi:type="dcterms:W3CDTF">2017-03-12T14:44:33Z</dcterms:created>
  <dcterms:modified xsi:type="dcterms:W3CDTF">2023-08-19T14:07:39Z</dcterms:modified>
</cp:coreProperties>
</file>